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E50"/>
    <a:srgbClr val="16A086"/>
    <a:srgbClr val="F3C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79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318AE-BE83-4CAC-ADDD-EC520C2EA822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B8CBE-AF08-4B9E-8B9D-B99E0079E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543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C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65652" cy="1325563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7" name="图片 14"/>
          <p:cNvPicPr>
            <a:picLocks noChangeAspect="1"/>
          </p:cNvPicPr>
          <p:nvPr userDrawn="1"/>
        </p:nvPicPr>
        <p:blipFill rotWithShape="1">
          <a:blip r:embed="rId2"/>
          <a:srcRect r="7452"/>
          <a:stretch>
            <a:fillRect/>
          </a:stretch>
        </p:blipFill>
        <p:spPr>
          <a:xfrm>
            <a:off x="3920502" y="0"/>
            <a:ext cx="8271498" cy="6858594"/>
          </a:xfrm>
          <a:custGeom>
            <a:avLst/>
            <a:gdLst>
              <a:gd name="connsiteX0" fmla="*/ 0 w 8271498"/>
              <a:gd name="connsiteY0" fmla="*/ 0 h 6858594"/>
              <a:gd name="connsiteX1" fmla="*/ 8271498 w 8271498"/>
              <a:gd name="connsiteY1" fmla="*/ 0 h 6858594"/>
              <a:gd name="connsiteX2" fmla="*/ 8271498 w 8271498"/>
              <a:gd name="connsiteY2" fmla="*/ 6858594 h 6858594"/>
              <a:gd name="connsiteX3" fmla="*/ 0 w 8271498"/>
              <a:gd name="connsiteY3" fmla="*/ 6858594 h 68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1498" h="6858594">
                <a:moveTo>
                  <a:pt x="0" y="0"/>
                </a:moveTo>
                <a:lnTo>
                  <a:pt x="8271498" y="0"/>
                </a:lnTo>
                <a:lnTo>
                  <a:pt x="8271498" y="6858594"/>
                </a:lnTo>
                <a:lnTo>
                  <a:pt x="0" y="6858594"/>
                </a:lnTo>
                <a:close/>
              </a:path>
            </a:pathLst>
          </a:custGeom>
        </p:spPr>
      </p:pic>
      <p:pic>
        <p:nvPicPr>
          <p:cNvPr id="8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7929" y="901593"/>
            <a:ext cx="2956816" cy="4621169"/>
          </a:xfrm>
          <a:prstGeom prst="rect">
            <a:avLst/>
          </a:prstGeom>
        </p:spPr>
      </p:pic>
      <p:pic>
        <p:nvPicPr>
          <p:cNvPr id="9" name="Picture 2" descr="F:\PSD&amp;Vector Files\AA تصاميم عمادة خدمة المجتمع\شعارات وتصاميم العمادة\شعار العمادة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769" y="1209822"/>
            <a:ext cx="1600200" cy="109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JU_Logo2018.gi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969" y="182878"/>
            <a:ext cx="971725" cy="102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SC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8654-9666-45B7-B8A0-942B41A61E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E3A-40EF-4A69-A9F5-19EAD87A88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3"/>
          <p:cNvGrpSpPr/>
          <p:nvPr userDrawn="1"/>
        </p:nvGrpSpPr>
        <p:grpSpPr>
          <a:xfrm rot="10800000" flipH="1">
            <a:off x="0" y="0"/>
            <a:ext cx="1057275" cy="762000"/>
            <a:chOff x="0" y="4838701"/>
            <a:chExt cx="3295650" cy="2019300"/>
          </a:xfrm>
        </p:grpSpPr>
        <p:sp>
          <p:nvSpPr>
            <p:cNvPr id="8" name="直角三角形 4"/>
            <p:cNvSpPr/>
            <p:nvPr/>
          </p:nvSpPr>
          <p:spPr>
            <a:xfrm>
              <a:off x="0" y="4838701"/>
              <a:ext cx="3295650" cy="2019300"/>
            </a:xfrm>
            <a:prstGeom prst="rtTriangle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直角三角形 5"/>
            <p:cNvSpPr/>
            <p:nvPr/>
          </p:nvSpPr>
          <p:spPr>
            <a:xfrm>
              <a:off x="0" y="4838701"/>
              <a:ext cx="2095500" cy="2019300"/>
            </a:xfrm>
            <a:prstGeom prst="rtTriangle">
              <a:avLst/>
            </a:prstGeom>
            <a:solidFill>
              <a:srgbClr val="16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直角三角形 6"/>
            <p:cNvSpPr/>
            <p:nvPr/>
          </p:nvSpPr>
          <p:spPr>
            <a:xfrm>
              <a:off x="0" y="4838701"/>
              <a:ext cx="1352550" cy="2019300"/>
            </a:xfrm>
            <a:prstGeom prst="rtTriangle">
              <a:avLst/>
            </a:prstGeom>
            <a:solidFill>
              <a:srgbClr val="F3C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2" descr="F:\PSD&amp;Vector Files\AA تصاميم عمادة خدمة المجتمع\شعارات وتصاميم العمادة\شعار العمادة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6" y="23358"/>
            <a:ext cx="1370102" cy="93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JU_Logo2018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875" y="-1"/>
            <a:ext cx="971725" cy="102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8654-9666-45B7-B8A0-942B41A61E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E3A-40EF-4A69-A9F5-19EAD87A88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2"/>
          <p:cNvPicPr>
            <a:picLocks noChangeAspect="1"/>
          </p:cNvPicPr>
          <p:nvPr userDrawn="1"/>
        </p:nvPicPr>
        <p:blipFill rotWithShape="1">
          <a:blip r:embed="rId2"/>
          <a:srcRect r="3614"/>
          <a:stretch>
            <a:fillRect/>
          </a:stretch>
        </p:blipFill>
        <p:spPr>
          <a:xfrm>
            <a:off x="1" y="0"/>
            <a:ext cx="12191999" cy="6889368"/>
          </a:xfrm>
          <a:prstGeom prst="rect">
            <a:avLst/>
          </a:prstGeom>
        </p:spPr>
      </p:pic>
      <p:sp>
        <p:nvSpPr>
          <p:cNvPr id="7" name="矩形 1"/>
          <p:cNvSpPr/>
          <p:nvPr userDrawn="1"/>
        </p:nvSpPr>
        <p:spPr>
          <a:xfrm>
            <a:off x="2697956" y="2181225"/>
            <a:ext cx="6796087" cy="220980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3"/>
          <p:cNvGrpSpPr/>
          <p:nvPr userDrawn="1"/>
        </p:nvGrpSpPr>
        <p:grpSpPr>
          <a:xfrm rot="10800000">
            <a:off x="8131966" y="2000250"/>
            <a:ext cx="1619251" cy="762000"/>
            <a:chOff x="0" y="4838701"/>
            <a:chExt cx="3295650" cy="2019300"/>
          </a:xfrm>
        </p:grpSpPr>
        <p:sp>
          <p:nvSpPr>
            <p:cNvPr id="9" name="直角三角形 4"/>
            <p:cNvSpPr/>
            <p:nvPr/>
          </p:nvSpPr>
          <p:spPr>
            <a:xfrm>
              <a:off x="0" y="4838701"/>
              <a:ext cx="3295650" cy="2019300"/>
            </a:xfrm>
            <a:prstGeom prst="rtTriangle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直角三角形 5"/>
            <p:cNvSpPr/>
            <p:nvPr/>
          </p:nvSpPr>
          <p:spPr>
            <a:xfrm>
              <a:off x="0" y="4838701"/>
              <a:ext cx="2095500" cy="2019300"/>
            </a:xfrm>
            <a:prstGeom prst="rtTriangle">
              <a:avLst/>
            </a:prstGeom>
            <a:solidFill>
              <a:srgbClr val="16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直角三角形 6"/>
            <p:cNvSpPr/>
            <p:nvPr/>
          </p:nvSpPr>
          <p:spPr>
            <a:xfrm>
              <a:off x="0" y="4838701"/>
              <a:ext cx="1352550" cy="2019300"/>
            </a:xfrm>
            <a:prstGeom prst="rtTriangle">
              <a:avLst/>
            </a:prstGeom>
            <a:solidFill>
              <a:srgbClr val="F3C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42"/>
          <p:cNvGrpSpPr/>
          <p:nvPr userDrawn="1"/>
        </p:nvGrpSpPr>
        <p:grpSpPr>
          <a:xfrm>
            <a:off x="2274094" y="3810000"/>
            <a:ext cx="1619251" cy="762000"/>
            <a:chOff x="0" y="4838701"/>
            <a:chExt cx="3295650" cy="2019300"/>
          </a:xfrm>
        </p:grpSpPr>
        <p:sp>
          <p:nvSpPr>
            <p:cNvPr id="13" name="直角三角形 43"/>
            <p:cNvSpPr/>
            <p:nvPr/>
          </p:nvSpPr>
          <p:spPr>
            <a:xfrm>
              <a:off x="0" y="4838701"/>
              <a:ext cx="3295650" cy="2019300"/>
            </a:xfrm>
            <a:prstGeom prst="rtTriangle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直角三角形 44"/>
            <p:cNvSpPr/>
            <p:nvPr/>
          </p:nvSpPr>
          <p:spPr>
            <a:xfrm>
              <a:off x="0" y="4838701"/>
              <a:ext cx="2095500" cy="2019300"/>
            </a:xfrm>
            <a:prstGeom prst="rtTriangle">
              <a:avLst/>
            </a:prstGeom>
            <a:solidFill>
              <a:srgbClr val="16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直角三角形 45"/>
            <p:cNvSpPr/>
            <p:nvPr/>
          </p:nvSpPr>
          <p:spPr>
            <a:xfrm>
              <a:off x="0" y="4838701"/>
              <a:ext cx="1352550" cy="2019300"/>
            </a:xfrm>
            <a:prstGeom prst="rtTriangle">
              <a:avLst/>
            </a:prstGeom>
            <a:solidFill>
              <a:srgbClr val="F3C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6" name="Picture 2" descr="F:\PSD&amp;Vector Files\AA تصاميم عمادة خدمة المجتمع\شعارات وتصاميم العمادة\شعار العمادة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2121"/>
            <a:ext cx="1409699" cy="96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:\JU_Logo2018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875" y="28135"/>
            <a:ext cx="971725" cy="102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04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C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882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6" name="组合 3"/>
          <p:cNvGrpSpPr/>
          <p:nvPr userDrawn="1"/>
        </p:nvGrpSpPr>
        <p:grpSpPr>
          <a:xfrm rot="10800000">
            <a:off x="7372350" y="0"/>
            <a:ext cx="4819650" cy="2743201"/>
            <a:chOff x="0" y="4838701"/>
            <a:chExt cx="3295650" cy="2019300"/>
          </a:xfrm>
        </p:grpSpPr>
        <p:sp>
          <p:nvSpPr>
            <p:cNvPr id="7" name="直角三角形 4"/>
            <p:cNvSpPr/>
            <p:nvPr/>
          </p:nvSpPr>
          <p:spPr>
            <a:xfrm>
              <a:off x="0" y="4838701"/>
              <a:ext cx="3295650" cy="2019300"/>
            </a:xfrm>
            <a:prstGeom prst="rtTriangle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直角三角形 5"/>
            <p:cNvSpPr/>
            <p:nvPr/>
          </p:nvSpPr>
          <p:spPr>
            <a:xfrm>
              <a:off x="0" y="4838701"/>
              <a:ext cx="2095500" cy="2019300"/>
            </a:xfrm>
            <a:prstGeom prst="rtTriangle">
              <a:avLst/>
            </a:prstGeom>
            <a:solidFill>
              <a:srgbClr val="16A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直角三角形 6"/>
            <p:cNvSpPr/>
            <p:nvPr/>
          </p:nvSpPr>
          <p:spPr>
            <a:xfrm>
              <a:off x="0" y="4838701"/>
              <a:ext cx="1352550" cy="2019300"/>
            </a:xfrm>
            <a:prstGeom prst="rtTriangle">
              <a:avLst/>
            </a:prstGeom>
            <a:solidFill>
              <a:srgbClr val="F3C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直角三角形 7"/>
          <p:cNvSpPr/>
          <p:nvPr userDrawn="1"/>
        </p:nvSpPr>
        <p:spPr>
          <a:xfrm>
            <a:off x="0" y="4114799"/>
            <a:ext cx="4819650" cy="2743201"/>
          </a:xfrm>
          <a:prstGeom prst="rtTriangle">
            <a:avLst/>
          </a:pr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1" name="Picture 2" descr="F:\PSD&amp;Vector Files\AA تصاميم عمادة خدمة المجتمع\شعارات وتصاميم العمادة\شعار العمادة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4230"/>
            <a:ext cx="1045119" cy="71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JU_Logo2018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875" y="-1"/>
            <a:ext cx="971725" cy="102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88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88654-9666-45B7-B8A0-942B41A61E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0DE3A-40EF-4A69-A9F5-19EAD87A88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/>
          <p:nvPr/>
        </p:nvSpPr>
        <p:spPr>
          <a:xfrm>
            <a:off x="3680480" y="-14514"/>
            <a:ext cx="8511521" cy="6872514"/>
          </a:xfrm>
          <a:custGeom>
            <a:avLst/>
            <a:gdLst>
              <a:gd name="connsiteX0" fmla="*/ 4296229 w 8511521"/>
              <a:gd name="connsiteY0" fmla="*/ 0 h 6872514"/>
              <a:gd name="connsiteX1" fmla="*/ 8511521 w 8511521"/>
              <a:gd name="connsiteY1" fmla="*/ 12622 h 6872514"/>
              <a:gd name="connsiteX2" fmla="*/ 8511521 w 8511521"/>
              <a:gd name="connsiteY2" fmla="*/ 6872514 h 6872514"/>
              <a:gd name="connsiteX3" fmla="*/ 0 w 8511521"/>
              <a:gd name="connsiteY3" fmla="*/ 6872514 h 687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1521" h="6872514">
                <a:moveTo>
                  <a:pt x="4296229" y="0"/>
                </a:moveTo>
                <a:lnTo>
                  <a:pt x="8511521" y="12622"/>
                </a:lnTo>
                <a:lnTo>
                  <a:pt x="8511521" y="6872514"/>
                </a:lnTo>
                <a:lnTo>
                  <a:pt x="0" y="6872514"/>
                </a:lnTo>
                <a:close/>
              </a:path>
            </a:pathLst>
          </a:cu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/>
          <a:srcRect r="7452"/>
          <a:stretch>
            <a:fillRect/>
          </a:stretch>
        </p:blipFill>
        <p:spPr>
          <a:xfrm>
            <a:off x="3920502" y="0"/>
            <a:ext cx="8271498" cy="6858594"/>
          </a:xfrm>
          <a:custGeom>
            <a:avLst/>
            <a:gdLst>
              <a:gd name="connsiteX0" fmla="*/ 0 w 8271498"/>
              <a:gd name="connsiteY0" fmla="*/ 0 h 6858594"/>
              <a:gd name="connsiteX1" fmla="*/ 8271498 w 8271498"/>
              <a:gd name="connsiteY1" fmla="*/ 0 h 6858594"/>
              <a:gd name="connsiteX2" fmla="*/ 8271498 w 8271498"/>
              <a:gd name="connsiteY2" fmla="*/ 6858594 h 6858594"/>
              <a:gd name="connsiteX3" fmla="*/ 0 w 8271498"/>
              <a:gd name="connsiteY3" fmla="*/ 6858594 h 68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1498" h="6858594">
                <a:moveTo>
                  <a:pt x="0" y="0"/>
                </a:moveTo>
                <a:lnTo>
                  <a:pt x="8271498" y="0"/>
                </a:lnTo>
                <a:lnTo>
                  <a:pt x="8271498" y="6858594"/>
                </a:lnTo>
                <a:lnTo>
                  <a:pt x="0" y="6858594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478" y="1844129"/>
            <a:ext cx="2956816" cy="462116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13240" y="2098675"/>
            <a:ext cx="4533901" cy="1864288"/>
            <a:chOff x="822765" y="1914525"/>
            <a:chExt cx="4533901" cy="1864288"/>
          </a:xfrm>
        </p:grpSpPr>
        <p:sp>
          <p:nvSpPr>
            <p:cNvPr id="3" name="文本框 2"/>
            <p:cNvSpPr txBox="1"/>
            <p:nvPr/>
          </p:nvSpPr>
          <p:spPr>
            <a:xfrm>
              <a:off x="822766" y="1914525"/>
              <a:ext cx="4533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zh-CN" sz="3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عنوان 1</a:t>
              </a:r>
              <a:endPara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52458" y="3070927"/>
              <a:ext cx="164820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SA" altLang="zh-CN" sz="4000" b="1" dirty="0" smtClean="0">
                  <a:solidFill>
                    <a:srgbClr val="16A0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عنوان 2</a:t>
              </a:r>
              <a:endParaRPr lang="zh-CN" altLang="en-US" sz="4000" dirty="0">
                <a:solidFill>
                  <a:srgbClr val="16A08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22765" y="2554951"/>
              <a:ext cx="42731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عنوان فرعي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933450" y="2954358"/>
              <a:ext cx="40862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2" descr="F:\PSD&amp;Vector Files\AA تصاميم عمادة خدمة المجتمع\شعارات وتصاميم العمادة\شعار العمادة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769" y="1209822"/>
            <a:ext cx="1600200" cy="109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JU_Logo2018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969" y="182878"/>
            <a:ext cx="971725" cy="102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PSD&amp;Vector Files\صور الجامعة\1200px-Saudi_Vision_2030_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49" y="276085"/>
            <a:ext cx="1390179" cy="9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716190" y="6390388"/>
            <a:ext cx="676858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Community Service &amp; Continuing Education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1344184" y="1346590"/>
            <a:ext cx="78522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دورة تدريبية بعنوان:</a:t>
            </a:r>
            <a:endParaRPr lang="ar-S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5" name="Picture 4" descr="F:\PSD&amp;Vector Files\AA تصاميم عمادة خدمة المجتمع\شعار نظام التدريب شفاف 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45" y="4849187"/>
            <a:ext cx="1741256" cy="174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-1759965" y="4592826"/>
            <a:ext cx="785222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1600" b="1" spc="50" dirty="0" smtClean="0">
                <a:ln w="1143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للدخول إلى نظام التدريب.. امسح الرمز</a:t>
            </a:r>
            <a:endParaRPr lang="ar-SA" sz="1600" b="1" spc="50" dirty="0">
              <a:ln w="1143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组合 1"/>
          <p:cNvGrpSpPr/>
          <p:nvPr/>
        </p:nvGrpSpPr>
        <p:grpSpPr bwMode="auto">
          <a:xfrm>
            <a:off x="3029268" y="2432184"/>
            <a:ext cx="6752907" cy="2522538"/>
            <a:chOff x="2707243" y="2212468"/>
            <a:chExt cx="6752011" cy="2522564"/>
          </a:xfrm>
        </p:grpSpPr>
        <p:grpSp>
          <p:nvGrpSpPr>
            <p:cNvPr id="4" name="组合 30"/>
            <p:cNvGrpSpPr/>
            <p:nvPr/>
          </p:nvGrpSpPr>
          <p:grpSpPr bwMode="auto">
            <a:xfrm>
              <a:off x="2707243" y="2212468"/>
              <a:ext cx="6752011" cy="415509"/>
              <a:chOff x="3972089" y="2479027"/>
              <a:chExt cx="6752912" cy="415499"/>
            </a:xfrm>
          </p:grpSpPr>
          <p:grpSp>
            <p:nvGrpSpPr>
              <p:cNvPr id="29" name="组合 70"/>
              <p:cNvGrpSpPr/>
              <p:nvPr/>
            </p:nvGrpSpPr>
            <p:grpSpPr bwMode="auto">
              <a:xfrm>
                <a:off x="4447382" y="2479027"/>
                <a:ext cx="6277619" cy="415499"/>
                <a:chOff x="4447382" y="2479027"/>
                <a:chExt cx="6277619" cy="415499"/>
              </a:xfrm>
            </p:grpSpPr>
            <p:sp>
              <p:nvSpPr>
                <p:cNvPr id="31" name="文本框 72"/>
                <p:cNvSpPr txBox="1">
                  <a:spLocks noChangeArrowheads="1"/>
                </p:cNvSpPr>
                <p:nvPr/>
              </p:nvSpPr>
              <p:spPr bwMode="auto">
                <a:xfrm>
                  <a:off x="4447382" y="2494416"/>
                  <a:ext cx="2864359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ar-SA" altLang="zh-CN" sz="2000" b="1" dirty="0" smtClean="0">
                      <a:solidFill>
                        <a:srgbClr val="2D3E5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المحتوى </a:t>
                  </a:r>
                  <a:endParaRPr lang="zh-CN" altLang="en-US" sz="2000" b="1" dirty="0">
                    <a:solidFill>
                      <a:srgbClr val="2D3E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32" name="直接连接符 37"/>
                <p:cNvCxnSpPr/>
                <p:nvPr/>
              </p:nvCxnSpPr>
              <p:spPr>
                <a:xfrm>
                  <a:off x="7405853" y="2702862"/>
                  <a:ext cx="2624140" cy="0"/>
                </a:xfrm>
                <a:prstGeom prst="line">
                  <a:avLst/>
                </a:prstGeom>
                <a:ln>
                  <a:solidFill>
                    <a:srgbClr val="2D3E5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3" name="组合 74"/>
                <p:cNvGrpSpPr/>
                <p:nvPr/>
              </p:nvGrpSpPr>
              <p:grpSpPr bwMode="auto">
                <a:xfrm>
                  <a:off x="10222080" y="2479027"/>
                  <a:ext cx="502921" cy="400044"/>
                  <a:chOff x="10222080" y="2479027"/>
                  <a:chExt cx="502921" cy="400044"/>
                </a:xfrm>
              </p:grpSpPr>
              <p:sp>
                <p:nvSpPr>
                  <p:cNvPr id="34" name="矩形 39"/>
                  <p:cNvSpPr/>
                  <p:nvPr/>
                </p:nvSpPr>
                <p:spPr>
                  <a:xfrm>
                    <a:off x="10222080" y="2479027"/>
                    <a:ext cx="401638" cy="400044"/>
                  </a:xfrm>
                  <a:prstGeom prst="rect">
                    <a:avLst/>
                  </a:prstGeom>
                  <a:solidFill>
                    <a:srgbClr val="16A08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solidFill>
                        <a:srgbClr val="2D3E50"/>
                      </a:solidFill>
                    </a:endParaRPr>
                  </a:p>
                </p:txBody>
              </p:sp>
              <p:sp>
                <p:nvSpPr>
                  <p:cNvPr id="35" name="文本框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222080" y="2504667"/>
                    <a:ext cx="502921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CN" sz="1800" dirty="0">
                        <a:solidFill>
                          <a:schemeClr val="bg1"/>
                        </a:solidFill>
                      </a:rPr>
                      <a:t>01</a:t>
                    </a:r>
                    <a:endParaRPr lang="zh-CN" altLang="en-US" sz="18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30" name="矩形 71"/>
              <p:cNvSpPr>
                <a:spLocks noChangeArrowheads="1"/>
              </p:cNvSpPr>
              <p:nvPr/>
            </p:nvSpPr>
            <p:spPr bwMode="auto">
              <a:xfrm>
                <a:off x="3972089" y="2494416"/>
                <a:ext cx="57099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>
                    <a:solidFill>
                      <a:srgbClr val="2D3E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r>
                  <a:rPr lang="zh-CN" altLang="en-US" sz="1800">
                    <a:solidFill>
                      <a:srgbClr val="2D3E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endParaRPr lang="zh-CN" altLang="en-US" sz="2000">
                  <a:solidFill>
                    <a:srgbClr val="2D3E50"/>
                  </a:solidFill>
                </a:endParaRPr>
              </a:p>
            </p:txBody>
          </p:sp>
        </p:grpSp>
        <p:grpSp>
          <p:nvGrpSpPr>
            <p:cNvPr id="5" name="组合 31"/>
            <p:cNvGrpSpPr/>
            <p:nvPr/>
          </p:nvGrpSpPr>
          <p:grpSpPr bwMode="auto">
            <a:xfrm>
              <a:off x="2707243" y="2915738"/>
              <a:ext cx="6752011" cy="414306"/>
              <a:chOff x="3972089" y="2480230"/>
              <a:chExt cx="6752912" cy="414296"/>
            </a:xfrm>
          </p:grpSpPr>
          <p:grpSp>
            <p:nvGrpSpPr>
              <p:cNvPr id="22" name="组合 63"/>
              <p:cNvGrpSpPr/>
              <p:nvPr/>
            </p:nvGrpSpPr>
            <p:grpSpPr bwMode="auto">
              <a:xfrm>
                <a:off x="4447382" y="2480230"/>
                <a:ext cx="6277619" cy="414296"/>
                <a:chOff x="4447382" y="2480230"/>
                <a:chExt cx="6277619" cy="414296"/>
              </a:xfrm>
            </p:grpSpPr>
            <p:sp>
              <p:nvSpPr>
                <p:cNvPr id="24" name="文本框 65"/>
                <p:cNvSpPr txBox="1">
                  <a:spLocks noChangeArrowheads="1"/>
                </p:cNvSpPr>
                <p:nvPr/>
              </p:nvSpPr>
              <p:spPr bwMode="auto">
                <a:xfrm>
                  <a:off x="4447382" y="2494416"/>
                  <a:ext cx="2864359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ar-SA" altLang="zh-CN" sz="2000" b="1" dirty="0">
                      <a:solidFill>
                        <a:srgbClr val="2D3E5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المحتوى </a:t>
                  </a:r>
                  <a:endParaRPr lang="zh-CN" altLang="en-US" sz="2000" b="1" dirty="0">
                    <a:solidFill>
                      <a:srgbClr val="2D3E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25" name="直接连接符 30"/>
                <p:cNvCxnSpPr/>
                <p:nvPr/>
              </p:nvCxnSpPr>
              <p:spPr>
                <a:xfrm>
                  <a:off x="7405853" y="2702477"/>
                  <a:ext cx="2624140" cy="0"/>
                </a:xfrm>
                <a:prstGeom prst="line">
                  <a:avLst/>
                </a:prstGeom>
                <a:ln>
                  <a:solidFill>
                    <a:srgbClr val="2D3E5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" name="组合 67"/>
                <p:cNvGrpSpPr/>
                <p:nvPr/>
              </p:nvGrpSpPr>
              <p:grpSpPr bwMode="auto">
                <a:xfrm>
                  <a:off x="10222080" y="2480230"/>
                  <a:ext cx="502921" cy="396869"/>
                  <a:chOff x="10222080" y="2480230"/>
                  <a:chExt cx="502921" cy="396869"/>
                </a:xfrm>
              </p:grpSpPr>
              <p:sp>
                <p:nvSpPr>
                  <p:cNvPr id="27" name="矩形 32"/>
                  <p:cNvSpPr/>
                  <p:nvPr/>
                </p:nvSpPr>
                <p:spPr>
                  <a:xfrm>
                    <a:off x="10222080" y="2480230"/>
                    <a:ext cx="401638" cy="396869"/>
                  </a:xfrm>
                  <a:prstGeom prst="rect">
                    <a:avLst/>
                  </a:prstGeom>
                  <a:solidFill>
                    <a:srgbClr val="16A08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solidFill>
                        <a:srgbClr val="2D3E50"/>
                      </a:solidFill>
                    </a:endParaRPr>
                  </a:p>
                </p:txBody>
              </p:sp>
              <p:sp>
                <p:nvSpPr>
                  <p:cNvPr id="28" name="文本框 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222080" y="2504668"/>
                    <a:ext cx="502921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CN" sz="1800">
                        <a:solidFill>
                          <a:schemeClr val="bg1"/>
                        </a:solidFill>
                      </a:rPr>
                      <a:t>10</a:t>
                    </a:r>
                    <a:endParaRPr lang="zh-CN" altLang="en-US" sz="180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23" name="矩形 64"/>
              <p:cNvSpPr>
                <a:spLocks noChangeArrowheads="1"/>
              </p:cNvSpPr>
              <p:nvPr/>
            </p:nvSpPr>
            <p:spPr bwMode="auto">
              <a:xfrm>
                <a:off x="3972089" y="2494416"/>
                <a:ext cx="50206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>
                    <a:solidFill>
                      <a:srgbClr val="2D3E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>
                  <a:solidFill>
                    <a:srgbClr val="2D3E50"/>
                  </a:solidFill>
                </a:endParaRPr>
              </a:p>
            </p:txBody>
          </p:sp>
        </p:grpSp>
        <p:grpSp>
          <p:nvGrpSpPr>
            <p:cNvPr id="6" name="组合 33"/>
            <p:cNvGrpSpPr/>
            <p:nvPr/>
          </p:nvGrpSpPr>
          <p:grpSpPr bwMode="auto">
            <a:xfrm>
              <a:off x="2707243" y="3617423"/>
              <a:ext cx="6752010" cy="415629"/>
              <a:chOff x="3972089" y="2478907"/>
              <a:chExt cx="6752911" cy="415619"/>
            </a:xfrm>
          </p:grpSpPr>
          <p:grpSp>
            <p:nvGrpSpPr>
              <p:cNvPr id="15" name="组合 56"/>
              <p:cNvGrpSpPr/>
              <p:nvPr/>
            </p:nvGrpSpPr>
            <p:grpSpPr bwMode="auto">
              <a:xfrm>
                <a:off x="4447382" y="2478907"/>
                <a:ext cx="6277618" cy="415619"/>
                <a:chOff x="4447382" y="2478907"/>
                <a:chExt cx="6277618" cy="415619"/>
              </a:xfrm>
            </p:grpSpPr>
            <p:sp>
              <p:nvSpPr>
                <p:cNvPr id="17" name="文本框 58"/>
                <p:cNvSpPr txBox="1">
                  <a:spLocks noChangeArrowheads="1"/>
                </p:cNvSpPr>
                <p:nvPr/>
              </p:nvSpPr>
              <p:spPr bwMode="auto">
                <a:xfrm>
                  <a:off x="4447382" y="2494416"/>
                  <a:ext cx="2864359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ar-SA" altLang="zh-CN" sz="2000" b="1" dirty="0">
                      <a:solidFill>
                        <a:srgbClr val="2D3E5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المحتوى </a:t>
                  </a:r>
                  <a:endParaRPr lang="zh-CN" altLang="en-US" sz="2000" b="1" dirty="0">
                    <a:solidFill>
                      <a:srgbClr val="2D3E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18" name="直接连接符 23"/>
                <p:cNvCxnSpPr/>
                <p:nvPr/>
              </p:nvCxnSpPr>
              <p:spPr>
                <a:xfrm>
                  <a:off x="7405853" y="2702738"/>
                  <a:ext cx="2624140" cy="0"/>
                </a:xfrm>
                <a:prstGeom prst="line">
                  <a:avLst/>
                </a:prstGeom>
                <a:ln>
                  <a:solidFill>
                    <a:srgbClr val="2D3E5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" name="组合 60"/>
                <p:cNvGrpSpPr/>
                <p:nvPr/>
              </p:nvGrpSpPr>
              <p:grpSpPr bwMode="auto">
                <a:xfrm>
                  <a:off x="10222080" y="2478907"/>
                  <a:ext cx="502920" cy="400044"/>
                  <a:chOff x="10222080" y="2478907"/>
                  <a:chExt cx="502920" cy="400044"/>
                </a:xfrm>
              </p:grpSpPr>
              <p:sp>
                <p:nvSpPr>
                  <p:cNvPr id="20" name="矩形 25"/>
                  <p:cNvSpPr/>
                  <p:nvPr/>
                </p:nvSpPr>
                <p:spPr>
                  <a:xfrm>
                    <a:off x="10222080" y="2478907"/>
                    <a:ext cx="401638" cy="400044"/>
                  </a:xfrm>
                  <a:prstGeom prst="rect">
                    <a:avLst/>
                  </a:prstGeom>
                  <a:solidFill>
                    <a:srgbClr val="16A08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solidFill>
                        <a:srgbClr val="2D3E50"/>
                      </a:solidFill>
                    </a:endParaRPr>
                  </a:p>
                </p:txBody>
              </p:sp>
              <p:sp>
                <p:nvSpPr>
                  <p:cNvPr id="21" name="文本框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222080" y="2504667"/>
                    <a:ext cx="50292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CN" sz="1800">
                        <a:solidFill>
                          <a:schemeClr val="bg1"/>
                        </a:solidFill>
                      </a:rPr>
                      <a:t>15</a:t>
                    </a:r>
                    <a:endParaRPr lang="zh-CN" altLang="en-US" sz="180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16" name="矩形 57"/>
              <p:cNvSpPr>
                <a:spLocks noChangeArrowheads="1"/>
              </p:cNvSpPr>
              <p:nvPr/>
            </p:nvSpPr>
            <p:spPr bwMode="auto">
              <a:xfrm>
                <a:off x="3972089" y="2494416"/>
                <a:ext cx="50206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>
                    <a:solidFill>
                      <a:srgbClr val="2D3E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>
                  <a:solidFill>
                    <a:srgbClr val="2D3E50"/>
                  </a:solidFill>
                </a:endParaRPr>
              </a:p>
            </p:txBody>
          </p:sp>
        </p:grpSp>
        <p:grpSp>
          <p:nvGrpSpPr>
            <p:cNvPr id="7" name="组合 34"/>
            <p:cNvGrpSpPr/>
            <p:nvPr/>
          </p:nvGrpSpPr>
          <p:grpSpPr bwMode="auto">
            <a:xfrm>
              <a:off x="2707243" y="4320690"/>
              <a:ext cx="6752011" cy="414342"/>
              <a:chOff x="3972089" y="2480194"/>
              <a:chExt cx="6752912" cy="414332"/>
            </a:xfrm>
          </p:grpSpPr>
          <p:grpSp>
            <p:nvGrpSpPr>
              <p:cNvPr id="8" name="组合 49"/>
              <p:cNvGrpSpPr/>
              <p:nvPr/>
            </p:nvGrpSpPr>
            <p:grpSpPr bwMode="auto">
              <a:xfrm>
                <a:off x="4447382" y="2480194"/>
                <a:ext cx="6277619" cy="414332"/>
                <a:chOff x="4447382" y="2480194"/>
                <a:chExt cx="6277619" cy="414332"/>
              </a:xfrm>
            </p:grpSpPr>
            <p:sp>
              <p:nvSpPr>
                <p:cNvPr id="10" name="文本框 51"/>
                <p:cNvSpPr txBox="1">
                  <a:spLocks noChangeArrowheads="1"/>
                </p:cNvSpPr>
                <p:nvPr/>
              </p:nvSpPr>
              <p:spPr bwMode="auto">
                <a:xfrm>
                  <a:off x="4447382" y="2494416"/>
                  <a:ext cx="2864359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ar-SA" altLang="zh-CN" sz="2000" b="1" dirty="0">
                      <a:solidFill>
                        <a:srgbClr val="2D3E5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المحتوى </a:t>
                  </a:r>
                  <a:endParaRPr lang="zh-CN" altLang="en-US" sz="2000" b="1" dirty="0">
                    <a:solidFill>
                      <a:srgbClr val="2D3E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11" name="直接连接符 16"/>
                <p:cNvCxnSpPr/>
                <p:nvPr/>
              </p:nvCxnSpPr>
              <p:spPr>
                <a:xfrm>
                  <a:off x="7405853" y="2702441"/>
                  <a:ext cx="2624140" cy="0"/>
                </a:xfrm>
                <a:prstGeom prst="line">
                  <a:avLst/>
                </a:prstGeom>
                <a:ln>
                  <a:solidFill>
                    <a:srgbClr val="2D3E5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" name="组合 53"/>
                <p:cNvGrpSpPr/>
                <p:nvPr/>
              </p:nvGrpSpPr>
              <p:grpSpPr bwMode="auto">
                <a:xfrm>
                  <a:off x="10222080" y="2480194"/>
                  <a:ext cx="502921" cy="396869"/>
                  <a:chOff x="10222080" y="2480194"/>
                  <a:chExt cx="502921" cy="396869"/>
                </a:xfrm>
              </p:grpSpPr>
              <p:sp>
                <p:nvSpPr>
                  <p:cNvPr id="13" name="矩形 18"/>
                  <p:cNvSpPr/>
                  <p:nvPr/>
                </p:nvSpPr>
                <p:spPr>
                  <a:xfrm>
                    <a:off x="10222080" y="2480194"/>
                    <a:ext cx="401638" cy="396869"/>
                  </a:xfrm>
                  <a:prstGeom prst="rect">
                    <a:avLst/>
                  </a:prstGeom>
                  <a:solidFill>
                    <a:srgbClr val="16A08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solidFill>
                        <a:srgbClr val="2D3E50"/>
                      </a:solidFill>
                    </a:endParaRPr>
                  </a:p>
                </p:txBody>
              </p:sp>
              <p:sp>
                <p:nvSpPr>
                  <p:cNvPr id="14" name="文本框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222080" y="2504668"/>
                    <a:ext cx="502921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CN" sz="1800">
                        <a:solidFill>
                          <a:schemeClr val="bg1"/>
                        </a:solidFill>
                      </a:rPr>
                      <a:t>20</a:t>
                    </a:r>
                    <a:endParaRPr lang="zh-CN" altLang="en-US" sz="180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9" name="矩形 50"/>
              <p:cNvSpPr>
                <a:spLocks noChangeArrowheads="1"/>
              </p:cNvSpPr>
              <p:nvPr/>
            </p:nvSpPr>
            <p:spPr bwMode="auto">
              <a:xfrm>
                <a:off x="3972089" y="2494416"/>
                <a:ext cx="50206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>
                    <a:solidFill>
                      <a:srgbClr val="2D3E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000">
                  <a:solidFill>
                    <a:srgbClr val="2D3E50"/>
                  </a:solidFill>
                </a:endParaRPr>
              </a:p>
            </p:txBody>
          </p:sp>
        </p:grpSp>
      </p:grpSp>
      <p:sp>
        <p:nvSpPr>
          <p:cNvPr id="36" name="文本框 41"/>
          <p:cNvSpPr txBox="1"/>
          <p:nvPr/>
        </p:nvSpPr>
        <p:spPr>
          <a:xfrm rot="1848054">
            <a:off x="132771" y="5167960"/>
            <a:ext cx="29725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altLang="zh-CN" sz="66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المحتوى</a:t>
            </a:r>
            <a:endParaRPr lang="zh-CN" altLang="en-US" sz="6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84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3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040" y="2574925"/>
            <a:ext cx="5273040" cy="1325563"/>
          </a:xfrm>
        </p:spPr>
        <p:txBody>
          <a:bodyPr/>
          <a:lstStyle/>
          <a:p>
            <a:pPr algn="ctr"/>
            <a:r>
              <a:rPr lang="ar-SA" dirty="0" smtClean="0">
                <a:solidFill>
                  <a:schemeClr val="bg1"/>
                </a:solidFill>
              </a:rPr>
              <a:t>العنوان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75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760" y="777239"/>
            <a:ext cx="9144000" cy="1604963"/>
          </a:xfrm>
        </p:spPr>
        <p:txBody>
          <a:bodyPr/>
          <a:lstStyle/>
          <a:p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شكراً جزيلاً لحضوركم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4480" y="2885758"/>
            <a:ext cx="9144000" cy="1655762"/>
          </a:xfrm>
        </p:spPr>
        <p:txBody>
          <a:bodyPr/>
          <a:lstStyle/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يمكن زيارة موقع عمادة خدمة المجتمع والتعليم المستمر</a:t>
            </a:r>
          </a:p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والاطلاع على البرامج التدريبية وتقييمها</a:t>
            </a:r>
          </a:p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من خلال مسح الرمز التالي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17320" y="5806440"/>
            <a:ext cx="2407920" cy="624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Twitter: @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csce_ju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36320" y="6240780"/>
            <a:ext cx="3169920" cy="624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Email: csce@ju.edu.sa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3" descr="F:\PSD&amp;Vector Files\AA تصاميم عمادة خدمة المجتمع\شعار العمادة شفا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143" y="4069812"/>
            <a:ext cx="2213429" cy="221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:\PSD&amp;Vector Files\AA تصاميم عمادة خدمة المجتمع\شعار نظام التدريب شفاف 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719" y="4370184"/>
            <a:ext cx="1870596" cy="187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8"/>
          <p:cNvSpPr txBox="1"/>
          <p:nvPr/>
        </p:nvSpPr>
        <p:spPr>
          <a:xfrm>
            <a:off x="7769101" y="6138892"/>
            <a:ext cx="3154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altLang="zh-CN" sz="1600" b="1" spc="50" dirty="0">
                <a:ln w="1143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يمكن التواصل من خلال موقع </a:t>
            </a:r>
          </a:p>
          <a:p>
            <a:pPr algn="ctr" rtl="1"/>
            <a:r>
              <a:rPr lang="ar-SA" altLang="zh-CN" sz="1600" b="1" spc="50" dirty="0">
                <a:ln w="1143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عمادة خدمة المجتمع والتعليم المستمر</a:t>
            </a:r>
            <a:endParaRPr lang="zh-CN" altLang="en-US" sz="1600" b="1" spc="50" dirty="0">
              <a:ln w="1143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6000" y="6144740"/>
            <a:ext cx="26137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sz="1600" b="1" spc="50" dirty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للدخول إلى نظام التدريب..</a:t>
            </a:r>
          </a:p>
          <a:p>
            <a:pPr algn="ctr" rtl="1"/>
            <a:r>
              <a:rPr lang="ar-SA" sz="1600" b="1" spc="50" dirty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امسح الرمز</a:t>
            </a:r>
            <a:endParaRPr lang="ar-SA" sz="1600" b="1" spc="50" dirty="0">
              <a:ln w="11430">
                <a:noFill/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811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theme/theme1.xml><?xml version="1.0" encoding="utf-8"?>
<a:theme xmlns:a="http://schemas.openxmlformats.org/drawingml/2006/main" name="CSCE MAIN SLID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83</Words>
  <Application>Microsoft Office PowerPoint</Application>
  <PresentationFormat>Custom</PresentationFormat>
  <Paragraphs>31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CSCE MAIN SLIDE </vt:lpstr>
      <vt:lpstr>PowerPoint Presentation</vt:lpstr>
      <vt:lpstr>PowerPoint Presentation</vt:lpstr>
      <vt:lpstr>PowerPoint Presentation</vt:lpstr>
      <vt:lpstr>PowerPoint Presentation</vt:lpstr>
      <vt:lpstr>العنوان</vt:lpstr>
      <vt:lpstr>شكراً جزيلاً لحضوركم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AIE</cp:lastModifiedBy>
  <cp:revision>109</cp:revision>
  <dcterms:created xsi:type="dcterms:W3CDTF">2016-04-10T11:47:00Z</dcterms:created>
  <dcterms:modified xsi:type="dcterms:W3CDTF">2019-09-23T11:25:05Z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