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Fira Sans Bold" panose="020B0604020202020204" charset="0"/>
      <p:regular r:id="rId12"/>
    </p:embeddedFont>
    <p:embeddedFont>
      <p:font typeface="Mukta Vaani Regular" panose="020B060402020202020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Sarala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5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9.png"/><Relationship Id="rId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sv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5" Type="http://schemas.openxmlformats.org/officeDocument/2006/relationships/image" Target="../media/image1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8173164" y="0"/>
            <a:ext cx="10114836" cy="11379190"/>
            <a:chOff x="0" y="0"/>
            <a:chExt cx="5370413" cy="60417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370413" cy="6041715"/>
            </a:xfrm>
            <a:custGeom>
              <a:avLst/>
              <a:gdLst/>
              <a:ahLst/>
              <a:cxnLst/>
              <a:rect l="l" t="t" r="r" b="b"/>
              <a:pathLst>
                <a:path w="5370413" h="6041715">
                  <a:moveTo>
                    <a:pt x="5370413" y="0"/>
                  </a:moveTo>
                  <a:lnTo>
                    <a:pt x="5370413" y="6041715"/>
                  </a:lnTo>
                  <a:cubicBezTo>
                    <a:pt x="3580275" y="4027810"/>
                    <a:pt x="1790138" y="2013905"/>
                    <a:pt x="0" y="0"/>
                  </a:cubicBezTo>
                  <a:lnTo>
                    <a:pt x="5370413" y="0"/>
                  </a:lnTo>
                  <a:close/>
                </a:path>
              </a:pathLst>
            </a:custGeom>
            <a:solidFill>
              <a:srgbClr val="EAE6B8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5370413" cy="6041715"/>
            </a:xfrm>
            <a:custGeom>
              <a:avLst/>
              <a:gdLst/>
              <a:ahLst/>
              <a:cxnLst/>
              <a:rect l="l" t="t" r="r" b="b"/>
              <a:pathLst>
                <a:path w="5370413" h="6041715">
                  <a:moveTo>
                    <a:pt x="5370413" y="0"/>
                  </a:moveTo>
                  <a:lnTo>
                    <a:pt x="5370413" y="6041715"/>
                  </a:lnTo>
                  <a:cubicBezTo>
                    <a:pt x="3580275" y="4027810"/>
                    <a:pt x="1790138" y="2013905"/>
                    <a:pt x="0" y="0"/>
                  </a:cubicBezTo>
                  <a:lnTo>
                    <a:pt x="5370413" y="0"/>
                  </a:lnTo>
                  <a:close/>
                </a:path>
              </a:pathLst>
            </a:custGeom>
            <a:blipFill>
              <a:blip r:embed="rId2"/>
              <a:stretch>
                <a:fillRect l="-45744" r="-45744"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>
            <a:off x="0" y="0"/>
            <a:ext cx="4858791" cy="3825194"/>
          </a:xfrm>
          <a:custGeom>
            <a:avLst/>
            <a:gdLst/>
            <a:ahLst/>
            <a:cxnLst/>
            <a:rect l="l" t="t" r="r" b="b"/>
            <a:pathLst>
              <a:path w="4858791" h="3825194">
                <a:moveTo>
                  <a:pt x="0" y="0"/>
                </a:moveTo>
                <a:lnTo>
                  <a:pt x="4858791" y="0"/>
                </a:lnTo>
                <a:lnTo>
                  <a:pt x="4858791" y="3825194"/>
                </a:lnTo>
                <a:lnTo>
                  <a:pt x="0" y="38251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AutoShape 6"/>
          <p:cNvSpPr/>
          <p:nvPr/>
        </p:nvSpPr>
        <p:spPr>
          <a:xfrm>
            <a:off x="7685160" y="-421297"/>
            <a:ext cx="8429461" cy="9417078"/>
          </a:xfrm>
          <a:prstGeom prst="line">
            <a:avLst/>
          </a:prstGeom>
          <a:ln w="142875" cap="flat">
            <a:solidFill>
              <a:srgbClr val="978B2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Freeform 7"/>
          <p:cNvSpPr/>
          <p:nvPr/>
        </p:nvSpPr>
        <p:spPr>
          <a:xfrm>
            <a:off x="13763496" y="5867340"/>
            <a:ext cx="4702249" cy="4834088"/>
          </a:xfrm>
          <a:custGeom>
            <a:avLst/>
            <a:gdLst/>
            <a:ahLst/>
            <a:cxnLst/>
            <a:rect l="l" t="t" r="r" b="b"/>
            <a:pathLst>
              <a:path w="4702249" h="4834088">
                <a:moveTo>
                  <a:pt x="0" y="0"/>
                </a:moveTo>
                <a:lnTo>
                  <a:pt x="4702249" y="0"/>
                </a:lnTo>
                <a:lnTo>
                  <a:pt x="4702249" y="4834089"/>
                </a:lnTo>
                <a:lnTo>
                  <a:pt x="0" y="483408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5628966" y="7430535"/>
            <a:ext cx="15823803" cy="7669737"/>
            <a:chOff x="0" y="0"/>
            <a:chExt cx="812800" cy="3939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393961"/>
            </a:xfrm>
            <a:custGeom>
              <a:avLst/>
              <a:gdLst/>
              <a:ahLst/>
              <a:cxnLst/>
              <a:rect l="l" t="t" r="r" b="b"/>
              <a:pathLst>
                <a:path w="812800" h="393961">
                  <a:moveTo>
                    <a:pt x="406400" y="0"/>
                  </a:moveTo>
                  <a:lnTo>
                    <a:pt x="812800" y="393961"/>
                  </a:lnTo>
                  <a:lnTo>
                    <a:pt x="0" y="39396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978B2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27000" y="144811"/>
              <a:ext cx="558800" cy="2210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788106" y="324999"/>
            <a:ext cx="1319636" cy="1407403"/>
          </a:xfrm>
          <a:custGeom>
            <a:avLst/>
            <a:gdLst/>
            <a:ahLst/>
            <a:cxnLst/>
            <a:rect l="l" t="t" r="r" b="b"/>
            <a:pathLst>
              <a:path w="1319636" h="1407403">
                <a:moveTo>
                  <a:pt x="0" y="0"/>
                </a:moveTo>
                <a:lnTo>
                  <a:pt x="1319636" y="0"/>
                </a:lnTo>
                <a:lnTo>
                  <a:pt x="1319636" y="1407402"/>
                </a:lnTo>
                <a:lnTo>
                  <a:pt x="0" y="140740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233958" y="3225238"/>
            <a:ext cx="7813270" cy="844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999"/>
              </a:lnSpc>
              <a:spcBef>
                <a:spcPct val="0"/>
              </a:spcBef>
            </a:pPr>
            <a:r>
              <a:rPr lang="en-US" sz="5400" u="none" strike="noStrike" dirty="0" err="1">
                <a:solidFill>
                  <a:srgbClr val="0048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عمادة</a:t>
            </a:r>
            <a:r>
              <a:rPr lang="en-US" sz="5400" u="none" strike="noStrike" dirty="0">
                <a:solidFill>
                  <a:srgbClr val="0048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u="none" strike="noStrike" dirty="0" err="1">
                <a:solidFill>
                  <a:srgbClr val="0048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التطوير</a:t>
            </a:r>
            <a:r>
              <a:rPr lang="en-US" sz="5400" u="none" strike="noStrike" dirty="0">
                <a:solidFill>
                  <a:srgbClr val="0048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u="none" strike="noStrike" dirty="0" err="1">
                <a:solidFill>
                  <a:srgbClr val="0048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والجودة</a:t>
            </a:r>
            <a:endParaRPr lang="en-US" sz="5400" u="none" strike="noStrike" dirty="0">
              <a:solidFill>
                <a:srgbClr val="00487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069088" y="4900694"/>
            <a:ext cx="3774579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80"/>
              </a:lnSpc>
              <a:spcBef>
                <a:spcPct val="0"/>
              </a:spcBef>
            </a:pPr>
            <a:r>
              <a:rPr lang="en-US" sz="4000" dirty="0" err="1">
                <a:solidFill>
                  <a:srgbClr val="007C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وحدة</a:t>
            </a:r>
            <a:r>
              <a:rPr lang="en-US" sz="4000" dirty="0">
                <a:solidFill>
                  <a:srgbClr val="007C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C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التدريب</a:t>
            </a:r>
            <a:r>
              <a:rPr lang="en-US" sz="4000" dirty="0">
                <a:solidFill>
                  <a:srgbClr val="007C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C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والتطوير</a:t>
            </a:r>
            <a:endParaRPr lang="en-US" sz="4000" dirty="0">
              <a:solidFill>
                <a:srgbClr val="007C7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28700" y="9210675"/>
            <a:ext cx="2524869" cy="455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780"/>
              </a:lnSpc>
              <a:spcBef>
                <a:spcPct val="0"/>
              </a:spcBef>
            </a:pPr>
            <a:r>
              <a:rPr lang="en-US" sz="2700" dirty="0" err="1">
                <a:solidFill>
                  <a:srgbClr val="007C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قالب</a:t>
            </a:r>
            <a:r>
              <a:rPr lang="en-US" sz="2700" dirty="0">
                <a:solidFill>
                  <a:srgbClr val="007C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C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دورة</a:t>
            </a:r>
            <a:r>
              <a:rPr lang="en-US" sz="2700" dirty="0">
                <a:solidFill>
                  <a:srgbClr val="007C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C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تدريبية</a:t>
            </a:r>
            <a:endParaRPr lang="en-US" sz="2700" dirty="0">
              <a:solidFill>
                <a:srgbClr val="007C7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467129" y="6016241"/>
            <a:ext cx="2978497" cy="728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19"/>
              </a:lnSpc>
              <a:spcBef>
                <a:spcPct val="0"/>
              </a:spcBef>
            </a:pPr>
            <a:r>
              <a:rPr lang="en-US" sz="429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عنوان</a:t>
            </a:r>
            <a:r>
              <a:rPr lang="en-US" sz="429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9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الدورة</a:t>
            </a:r>
            <a:r>
              <a:rPr lang="en-US" sz="429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107742" y="4089799"/>
            <a:ext cx="8065703" cy="611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79"/>
              </a:lnSpc>
              <a:spcBef>
                <a:spcPct val="0"/>
              </a:spcBef>
            </a:pPr>
            <a:r>
              <a:rPr lang="en-US" sz="3699" dirty="0">
                <a:solidFill>
                  <a:srgbClr val="0048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Deanship of Development and Quality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972104" y="7001734"/>
            <a:ext cx="1928961" cy="497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60"/>
              </a:lnSpc>
              <a:spcBef>
                <a:spcPct val="0"/>
              </a:spcBef>
            </a:pPr>
            <a:r>
              <a:rPr lang="en-US" sz="2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مقدم</a:t>
            </a:r>
            <a:r>
              <a:rPr lang="en-US" sz="2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الدورة</a:t>
            </a:r>
            <a:endParaRPr lang="en-US" sz="29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4520158"/>
            <a:chOff x="0" y="0"/>
            <a:chExt cx="24384000" cy="6026877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27980" b="27980"/>
            <a:stretch>
              <a:fillRect/>
            </a:stretch>
          </p:blipFill>
          <p:spPr>
            <a:xfrm>
              <a:off x="0" y="0"/>
              <a:ext cx="24384000" cy="6026877"/>
            </a:xfrm>
            <a:prstGeom prst="rect">
              <a:avLst/>
            </a:prstGeom>
          </p:spPr>
        </p:pic>
      </p:grpSp>
      <p:sp>
        <p:nvSpPr>
          <p:cNvPr id="4" name="Freeform 4"/>
          <p:cNvSpPr/>
          <p:nvPr/>
        </p:nvSpPr>
        <p:spPr>
          <a:xfrm flipH="1" flipV="1">
            <a:off x="13429209" y="6461806"/>
            <a:ext cx="4858791" cy="3825194"/>
          </a:xfrm>
          <a:custGeom>
            <a:avLst/>
            <a:gdLst/>
            <a:ahLst/>
            <a:cxnLst/>
            <a:rect l="l" t="t" r="r" b="b"/>
            <a:pathLst>
              <a:path w="4858791" h="3825194">
                <a:moveTo>
                  <a:pt x="4858791" y="3825194"/>
                </a:moveTo>
                <a:lnTo>
                  <a:pt x="0" y="3825194"/>
                </a:lnTo>
                <a:lnTo>
                  <a:pt x="0" y="0"/>
                </a:lnTo>
                <a:lnTo>
                  <a:pt x="4858791" y="0"/>
                </a:lnTo>
                <a:lnTo>
                  <a:pt x="4858791" y="382519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-5664888" y="9258300"/>
            <a:ext cx="19371974" cy="1737813"/>
            <a:chOff x="0" y="0"/>
            <a:chExt cx="2388714" cy="2142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88714" cy="214286"/>
            </a:xfrm>
            <a:custGeom>
              <a:avLst/>
              <a:gdLst/>
              <a:ahLst/>
              <a:cxnLst/>
              <a:rect l="l" t="t" r="r" b="b"/>
              <a:pathLst>
                <a:path w="2388714" h="214286">
                  <a:moveTo>
                    <a:pt x="203200" y="0"/>
                  </a:moveTo>
                  <a:lnTo>
                    <a:pt x="2388714" y="0"/>
                  </a:lnTo>
                  <a:lnTo>
                    <a:pt x="2185514" y="214286"/>
                  </a:lnTo>
                  <a:lnTo>
                    <a:pt x="0" y="21428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7C7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01600" y="-47625"/>
              <a:ext cx="2185514" cy="2619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3847937" y="4280589"/>
            <a:ext cx="5341106" cy="479138"/>
            <a:chOff x="0" y="0"/>
            <a:chExt cx="2388714" cy="21428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388714" cy="214286"/>
            </a:xfrm>
            <a:custGeom>
              <a:avLst/>
              <a:gdLst/>
              <a:ahLst/>
              <a:cxnLst/>
              <a:rect l="l" t="t" r="r" b="b"/>
              <a:pathLst>
                <a:path w="2388714" h="214286">
                  <a:moveTo>
                    <a:pt x="203200" y="0"/>
                  </a:moveTo>
                  <a:lnTo>
                    <a:pt x="2388714" y="0"/>
                  </a:lnTo>
                  <a:lnTo>
                    <a:pt x="2185514" y="214286"/>
                  </a:lnTo>
                  <a:lnTo>
                    <a:pt x="0" y="21428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CECA9D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01600" y="-47625"/>
              <a:ext cx="2185514" cy="2619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7259300" y="4664362"/>
            <a:ext cx="5341106" cy="479138"/>
            <a:chOff x="0" y="0"/>
            <a:chExt cx="2388714" cy="21428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388714" cy="214286"/>
            </a:xfrm>
            <a:custGeom>
              <a:avLst/>
              <a:gdLst/>
              <a:ahLst/>
              <a:cxnLst/>
              <a:rect l="l" t="t" r="r" b="b"/>
              <a:pathLst>
                <a:path w="2388714" h="214286">
                  <a:moveTo>
                    <a:pt x="203200" y="0"/>
                  </a:moveTo>
                  <a:lnTo>
                    <a:pt x="2388714" y="0"/>
                  </a:lnTo>
                  <a:lnTo>
                    <a:pt x="2185514" y="214286"/>
                  </a:lnTo>
                  <a:lnTo>
                    <a:pt x="0" y="21428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CECA9D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101600" y="-47625"/>
              <a:ext cx="2185514" cy="2619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028700" y="5653519"/>
            <a:ext cx="5375384" cy="2671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99"/>
              </a:lnSpc>
            </a:pPr>
            <a:r>
              <a:rPr lang="en-US" sz="10299">
                <a:solidFill>
                  <a:srgbClr val="007C72"/>
                </a:solidFill>
                <a:latin typeface="Fira Sans Bold"/>
              </a:rPr>
              <a:t>THANK</a:t>
            </a:r>
          </a:p>
          <a:p>
            <a:pPr>
              <a:lnSpc>
                <a:spcPts val="10299"/>
              </a:lnSpc>
            </a:pPr>
            <a:r>
              <a:rPr lang="en-US" sz="10299">
                <a:solidFill>
                  <a:srgbClr val="007C72"/>
                </a:solidFill>
                <a:latin typeface="Fira Sans Bold"/>
              </a:rPr>
              <a:t>YOU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404084" y="5777979"/>
            <a:ext cx="8384820" cy="217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>
                <a:solidFill>
                  <a:srgbClr val="007C72"/>
                </a:solidFill>
                <a:latin typeface="Sarala"/>
              </a:rPr>
              <a:t>The things conveyed can be in the form of ideas, ideas,</a:t>
            </a: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007C72"/>
                </a:solidFill>
                <a:latin typeface="Sarala"/>
              </a:rPr>
              <a:t>programs, products, or services and are usually carried</a:t>
            </a: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007C72"/>
                </a:solidFill>
                <a:latin typeface="Sarala"/>
              </a:rPr>
              <a:t>out in a discussion or forum. A good presentation must</a:t>
            </a: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007C72"/>
                </a:solidFill>
                <a:latin typeface="Sarala"/>
              </a:rPr>
              <a:t>contain at least three important aspects which include</a:t>
            </a: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007C72"/>
                </a:solidFill>
                <a:latin typeface="Sarala"/>
              </a:rPr>
              <a:t>opening, content and conclusion.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09084" y="2617263"/>
            <a:ext cx="15823803" cy="7669737"/>
            <a:chOff x="0" y="0"/>
            <a:chExt cx="812800" cy="3939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393961"/>
            </a:xfrm>
            <a:custGeom>
              <a:avLst/>
              <a:gdLst/>
              <a:ahLst/>
              <a:cxnLst/>
              <a:rect l="l" t="t" r="r" b="b"/>
              <a:pathLst>
                <a:path w="812800" h="393961">
                  <a:moveTo>
                    <a:pt x="406400" y="0"/>
                  </a:moveTo>
                  <a:lnTo>
                    <a:pt x="812800" y="393961"/>
                  </a:lnTo>
                  <a:lnTo>
                    <a:pt x="0" y="39396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CECA9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27000" y="144811"/>
              <a:ext cx="558800" cy="2210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1793390" y="0"/>
            <a:ext cx="6494610" cy="6494610"/>
          </a:xfrm>
          <a:custGeom>
            <a:avLst/>
            <a:gdLst/>
            <a:ahLst/>
            <a:cxnLst/>
            <a:rect l="l" t="t" r="r" b="b"/>
            <a:pathLst>
              <a:path w="6494610" h="6494610">
                <a:moveTo>
                  <a:pt x="0" y="0"/>
                </a:moveTo>
                <a:lnTo>
                  <a:pt x="6494610" y="0"/>
                </a:lnTo>
                <a:lnTo>
                  <a:pt x="6494610" y="6494610"/>
                </a:lnTo>
                <a:lnTo>
                  <a:pt x="0" y="64946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5628966" y="7430535"/>
            <a:ext cx="15823803" cy="7669737"/>
            <a:chOff x="0" y="0"/>
            <a:chExt cx="812800" cy="39396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393961"/>
            </a:xfrm>
            <a:custGeom>
              <a:avLst/>
              <a:gdLst/>
              <a:ahLst/>
              <a:cxnLst/>
              <a:rect l="l" t="t" r="r" b="b"/>
              <a:pathLst>
                <a:path w="812800" h="393961">
                  <a:moveTo>
                    <a:pt x="406400" y="0"/>
                  </a:moveTo>
                  <a:lnTo>
                    <a:pt x="812800" y="393961"/>
                  </a:lnTo>
                  <a:lnTo>
                    <a:pt x="0" y="39396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978B2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27000" y="144811"/>
              <a:ext cx="558800" cy="2210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351914" y="2317462"/>
            <a:ext cx="5299125" cy="66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 dirty="0">
                <a:solidFill>
                  <a:srgbClr val="007C72"/>
                </a:solidFill>
                <a:latin typeface="Mukta Vaani Regular"/>
              </a:rPr>
              <a:t>Insert A Content Name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2380962"/>
            <a:ext cx="1323214" cy="98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79"/>
              </a:lnSpc>
              <a:spcBef>
                <a:spcPct val="0"/>
              </a:spcBef>
            </a:pPr>
            <a:r>
              <a:rPr lang="en-US" sz="6399" u="none">
                <a:solidFill>
                  <a:srgbClr val="007C72"/>
                </a:solidFill>
                <a:latin typeface="Fira Sans Bold"/>
              </a:rPr>
              <a:t>01.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351914" y="2939762"/>
            <a:ext cx="8893527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>
                <a:solidFill>
                  <a:srgbClr val="007C72"/>
                </a:solidFill>
                <a:latin typeface="Sarala"/>
              </a:rPr>
              <a:t>Fill in the following text fields with appropriate explanations.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351914" y="3797878"/>
            <a:ext cx="5299125" cy="66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>
                <a:solidFill>
                  <a:srgbClr val="007C72"/>
                </a:solidFill>
                <a:latin typeface="Mukta Vaani Regular"/>
              </a:rPr>
              <a:t>Insert A Content Name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3855028"/>
            <a:ext cx="1323214" cy="98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79"/>
              </a:lnSpc>
              <a:spcBef>
                <a:spcPct val="0"/>
              </a:spcBef>
            </a:pPr>
            <a:r>
              <a:rPr lang="en-US" sz="6399" u="none">
                <a:solidFill>
                  <a:srgbClr val="007C72"/>
                </a:solidFill>
                <a:latin typeface="Fira Sans Bold"/>
              </a:rPr>
              <a:t>02.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351914" y="4420178"/>
            <a:ext cx="8893527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>
                <a:solidFill>
                  <a:srgbClr val="007C72"/>
                </a:solidFill>
                <a:latin typeface="Sarala"/>
              </a:rPr>
              <a:t>Fill in the following text fields with appropriate explanations.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351914" y="8220075"/>
            <a:ext cx="5299125" cy="66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>
                <a:solidFill>
                  <a:srgbClr val="007C72"/>
                </a:solidFill>
                <a:latin typeface="Mukta Vaani Regular"/>
              </a:rPr>
              <a:t>Insert A Content Name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8700" y="8277225"/>
            <a:ext cx="1323214" cy="98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79"/>
              </a:lnSpc>
              <a:spcBef>
                <a:spcPct val="0"/>
              </a:spcBef>
            </a:pPr>
            <a:r>
              <a:rPr lang="en-US" sz="6399" u="none">
                <a:solidFill>
                  <a:srgbClr val="007C72"/>
                </a:solidFill>
                <a:latin typeface="Fira Sans Bold"/>
              </a:rPr>
              <a:t>05.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351914" y="8842375"/>
            <a:ext cx="8893527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>
                <a:solidFill>
                  <a:srgbClr val="007C72"/>
                </a:solidFill>
                <a:latin typeface="Sarala"/>
              </a:rPr>
              <a:t>Fill in the following text fields with appropriate explanations.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351914" y="5245389"/>
            <a:ext cx="5299125" cy="66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>
                <a:solidFill>
                  <a:srgbClr val="007C72"/>
                </a:solidFill>
                <a:latin typeface="Mukta Vaani Regular"/>
              </a:rPr>
              <a:t>Insert A Content Name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28700" y="5329093"/>
            <a:ext cx="1323214" cy="98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79"/>
              </a:lnSpc>
              <a:spcBef>
                <a:spcPct val="0"/>
              </a:spcBef>
            </a:pPr>
            <a:r>
              <a:rPr lang="en-US" sz="6399" u="none">
                <a:solidFill>
                  <a:srgbClr val="007C72"/>
                </a:solidFill>
                <a:latin typeface="Fira Sans Bold"/>
              </a:rPr>
              <a:t>03.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351914" y="5867689"/>
            <a:ext cx="8893527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>
                <a:solidFill>
                  <a:srgbClr val="007C72"/>
                </a:solidFill>
                <a:latin typeface="Sarala"/>
              </a:rPr>
              <a:t>Fill in the following text fields with appropriate explanations.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351914" y="6728114"/>
            <a:ext cx="5299125" cy="66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>
                <a:solidFill>
                  <a:srgbClr val="007C72"/>
                </a:solidFill>
                <a:latin typeface="Mukta Vaani Regular"/>
              </a:rPr>
              <a:t>Insert A Content Name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28700" y="6803159"/>
            <a:ext cx="1323214" cy="98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79"/>
              </a:lnSpc>
              <a:spcBef>
                <a:spcPct val="0"/>
              </a:spcBef>
            </a:pPr>
            <a:r>
              <a:rPr lang="en-US" sz="6399" u="none">
                <a:solidFill>
                  <a:srgbClr val="007C72"/>
                </a:solidFill>
                <a:latin typeface="Fira Sans Bold"/>
              </a:rPr>
              <a:t>04.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351914" y="7350414"/>
            <a:ext cx="8893527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>
                <a:solidFill>
                  <a:srgbClr val="007C72"/>
                </a:solidFill>
                <a:latin typeface="Sarala"/>
              </a:rPr>
              <a:t>Fill in the following text fields with appropriate explanations.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28700" y="974437"/>
            <a:ext cx="6955205" cy="98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79"/>
              </a:lnSpc>
            </a:pPr>
            <a:r>
              <a:rPr lang="ar-SA" sz="6399" dirty="0" smtClean="0">
                <a:solidFill>
                  <a:srgbClr val="007C72"/>
                </a:solidFill>
                <a:latin typeface="Fira Sans Bold"/>
              </a:rPr>
              <a:t>محاور الدورة</a:t>
            </a:r>
            <a:endParaRPr lang="en-US" sz="6399" dirty="0">
              <a:solidFill>
                <a:srgbClr val="007C72"/>
              </a:solidFill>
              <a:latin typeface="Fira Sans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301571" y="0"/>
            <a:ext cx="3986429" cy="3986429"/>
          </a:xfrm>
          <a:custGeom>
            <a:avLst/>
            <a:gdLst/>
            <a:ahLst/>
            <a:cxnLst/>
            <a:rect l="l" t="t" r="r" b="b"/>
            <a:pathLst>
              <a:path w="3986429" h="3986429">
                <a:moveTo>
                  <a:pt x="0" y="0"/>
                </a:moveTo>
                <a:lnTo>
                  <a:pt x="3986429" y="0"/>
                </a:lnTo>
                <a:lnTo>
                  <a:pt x="3986429" y="3986429"/>
                </a:lnTo>
                <a:lnTo>
                  <a:pt x="0" y="39864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 flipV="1">
            <a:off x="0" y="6300571"/>
            <a:ext cx="3986429" cy="3986429"/>
          </a:xfrm>
          <a:custGeom>
            <a:avLst/>
            <a:gdLst/>
            <a:ahLst/>
            <a:cxnLst/>
            <a:rect l="l" t="t" r="r" b="b"/>
            <a:pathLst>
              <a:path w="3986429" h="3986429">
                <a:moveTo>
                  <a:pt x="3986429" y="3986429"/>
                </a:moveTo>
                <a:lnTo>
                  <a:pt x="0" y="3986429"/>
                </a:lnTo>
                <a:lnTo>
                  <a:pt x="0" y="0"/>
                </a:lnTo>
                <a:lnTo>
                  <a:pt x="3986429" y="0"/>
                </a:lnTo>
                <a:lnTo>
                  <a:pt x="3986429" y="398642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AutoShape 4"/>
          <p:cNvSpPr/>
          <p:nvPr/>
        </p:nvSpPr>
        <p:spPr>
          <a:xfrm>
            <a:off x="11243075" y="-2475247"/>
            <a:ext cx="8936922" cy="8936922"/>
          </a:xfrm>
          <a:prstGeom prst="line">
            <a:avLst/>
          </a:prstGeom>
          <a:ln w="142875" cap="flat">
            <a:solidFill>
              <a:srgbClr val="007C7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-1238584" y="4456814"/>
            <a:ext cx="8936922" cy="8936922"/>
          </a:xfrm>
          <a:prstGeom prst="line">
            <a:avLst/>
          </a:prstGeom>
          <a:ln w="142875" cap="flat">
            <a:solidFill>
              <a:srgbClr val="007C7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5034174" y="1692645"/>
            <a:ext cx="8219652" cy="98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79"/>
              </a:lnSpc>
            </a:pPr>
            <a:r>
              <a:rPr lang="ar-SA" sz="6399" dirty="0" smtClean="0">
                <a:solidFill>
                  <a:srgbClr val="007C72"/>
                </a:solidFill>
                <a:latin typeface="Fira Sans Bold"/>
              </a:rPr>
              <a:t>صفحة محتوى</a:t>
            </a:r>
            <a:endParaRPr lang="en-US" sz="6399" dirty="0">
              <a:solidFill>
                <a:srgbClr val="007C72"/>
              </a:solidFill>
              <a:latin typeface="Fira San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437648" y="3545569"/>
            <a:ext cx="13412704" cy="3051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dirty="0">
                <a:solidFill>
                  <a:srgbClr val="007C72"/>
                </a:solidFill>
                <a:latin typeface="Sarala"/>
              </a:rPr>
              <a:t>Presentation is a public speaking activity that aims to convey a message or information.</a:t>
            </a:r>
          </a:p>
          <a:p>
            <a:pPr algn="ctr">
              <a:lnSpc>
                <a:spcPts val="3499"/>
              </a:lnSpc>
            </a:pPr>
            <a:r>
              <a:rPr lang="en-US" sz="2499" dirty="0">
                <a:solidFill>
                  <a:srgbClr val="007C72"/>
                </a:solidFill>
                <a:latin typeface="Sarala"/>
              </a:rPr>
              <a:t>The things conveyed can be in the form of ideas, ideas, programs, products, or services</a:t>
            </a:r>
          </a:p>
          <a:p>
            <a:pPr algn="ctr">
              <a:lnSpc>
                <a:spcPts val="3499"/>
              </a:lnSpc>
            </a:pPr>
            <a:r>
              <a:rPr lang="en-US" sz="2499" dirty="0">
                <a:solidFill>
                  <a:srgbClr val="007C72"/>
                </a:solidFill>
                <a:latin typeface="Sarala"/>
              </a:rPr>
              <a:t>and are usually carried out in a discussion or forum. A good presentation must contain</a:t>
            </a:r>
          </a:p>
          <a:p>
            <a:pPr algn="ctr">
              <a:lnSpc>
                <a:spcPts val="3499"/>
              </a:lnSpc>
            </a:pPr>
            <a:r>
              <a:rPr lang="en-US" sz="2499" dirty="0">
                <a:solidFill>
                  <a:srgbClr val="007C72"/>
                </a:solidFill>
                <a:latin typeface="Sarala"/>
              </a:rPr>
              <a:t>at least three important aspects which include opening, content and conclusion.</a:t>
            </a:r>
          </a:p>
          <a:p>
            <a:pPr algn="ctr">
              <a:lnSpc>
                <a:spcPts val="3499"/>
              </a:lnSpc>
            </a:pPr>
            <a:r>
              <a:rPr lang="en-US" sz="2499" dirty="0">
                <a:solidFill>
                  <a:srgbClr val="007C72"/>
                </a:solidFill>
                <a:latin typeface="Sarala"/>
              </a:rPr>
              <a:t>Presentation is a public speaking activity that aims to convey a message or information.</a:t>
            </a:r>
          </a:p>
          <a:p>
            <a:pPr algn="ctr">
              <a:lnSpc>
                <a:spcPts val="3499"/>
              </a:lnSpc>
            </a:pPr>
            <a:r>
              <a:rPr lang="en-US" sz="2499" dirty="0">
                <a:solidFill>
                  <a:srgbClr val="007C72"/>
                </a:solidFill>
                <a:latin typeface="Sarala"/>
              </a:rPr>
              <a:t>The things conveyed can be in the form of ideas, ideas, programs, products, or services</a:t>
            </a:r>
          </a:p>
          <a:p>
            <a:pPr algn="ctr">
              <a:lnSpc>
                <a:spcPts val="3499"/>
              </a:lnSpc>
            </a:pPr>
            <a:r>
              <a:rPr lang="en-US" sz="2499" dirty="0">
                <a:solidFill>
                  <a:srgbClr val="007C72"/>
                </a:solidFill>
                <a:latin typeface="Sarala"/>
              </a:rPr>
              <a:t>and are usually carried out in a discussion or forum.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376827" y="4480919"/>
            <a:ext cx="3387324" cy="7688277"/>
          </a:xfrm>
          <a:prstGeom prst="line">
            <a:avLst/>
          </a:prstGeom>
          <a:ln w="142875" cap="flat">
            <a:solidFill>
              <a:srgbClr val="007C72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 rot="1409368">
            <a:off x="3130137" y="-1243666"/>
            <a:ext cx="2220368" cy="7746973"/>
            <a:chOff x="0" y="0"/>
            <a:chExt cx="584788" cy="204035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788" cy="2040355"/>
            </a:xfrm>
            <a:custGeom>
              <a:avLst/>
              <a:gdLst/>
              <a:ahLst/>
              <a:cxnLst/>
              <a:rect l="l" t="t" r="r" b="b"/>
              <a:pathLst>
                <a:path w="584788" h="2040355">
                  <a:moveTo>
                    <a:pt x="0" y="0"/>
                  </a:moveTo>
                  <a:lnTo>
                    <a:pt x="584788" y="0"/>
                  </a:lnTo>
                  <a:lnTo>
                    <a:pt x="584788" y="2040355"/>
                  </a:lnTo>
                  <a:lnTo>
                    <a:pt x="0" y="2040355"/>
                  </a:lnTo>
                  <a:close/>
                </a:path>
              </a:pathLst>
            </a:custGeom>
            <a:solidFill>
              <a:srgbClr val="CECA9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584788" cy="20879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1417661">
            <a:off x="2962443" y="2314485"/>
            <a:ext cx="2220368" cy="9851491"/>
            <a:chOff x="0" y="0"/>
            <a:chExt cx="584788" cy="259463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84788" cy="2594631"/>
            </a:xfrm>
            <a:custGeom>
              <a:avLst/>
              <a:gdLst/>
              <a:ahLst/>
              <a:cxnLst/>
              <a:rect l="l" t="t" r="r" b="b"/>
              <a:pathLst>
                <a:path w="584788" h="2594631">
                  <a:moveTo>
                    <a:pt x="0" y="0"/>
                  </a:moveTo>
                  <a:lnTo>
                    <a:pt x="584788" y="0"/>
                  </a:lnTo>
                  <a:lnTo>
                    <a:pt x="584788" y="2594631"/>
                  </a:lnTo>
                  <a:lnTo>
                    <a:pt x="0" y="2594631"/>
                  </a:lnTo>
                  <a:close/>
                </a:path>
              </a:pathLst>
            </a:custGeom>
            <a:solidFill>
              <a:srgbClr val="007C72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584788" cy="26422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69386" y="0"/>
            <a:ext cx="5830260" cy="10287000"/>
            <a:chOff x="0" y="0"/>
            <a:chExt cx="3598926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598926" cy="6350000"/>
            </a:xfrm>
            <a:custGeom>
              <a:avLst/>
              <a:gdLst/>
              <a:ahLst/>
              <a:cxnLst/>
              <a:rect l="l" t="t" r="r" b="b"/>
              <a:pathLst>
                <a:path w="3598926" h="6350000">
                  <a:moveTo>
                    <a:pt x="2206625" y="3175000"/>
                  </a:moveTo>
                  <a:lnTo>
                    <a:pt x="3598926" y="6350000"/>
                  </a:lnTo>
                  <a:lnTo>
                    <a:pt x="0" y="6350000"/>
                  </a:lnTo>
                  <a:lnTo>
                    <a:pt x="0" y="0"/>
                  </a:lnTo>
                  <a:lnTo>
                    <a:pt x="3598926" y="0"/>
                  </a:lnTo>
                  <a:lnTo>
                    <a:pt x="2206625" y="3175000"/>
                  </a:lnTo>
                  <a:close/>
                </a:path>
              </a:pathLst>
            </a:custGeom>
            <a:blipFill>
              <a:blip r:embed="rId2"/>
              <a:stretch>
                <a:fillRect l="-82331" r="-82331"/>
              </a:stretch>
            </a:blipFill>
          </p:spPr>
        </p:sp>
      </p:grpSp>
      <p:sp>
        <p:nvSpPr>
          <p:cNvPr id="11" name="TextBox 11"/>
          <p:cNvSpPr txBox="1"/>
          <p:nvPr/>
        </p:nvSpPr>
        <p:spPr>
          <a:xfrm>
            <a:off x="7662498" y="1485796"/>
            <a:ext cx="8219652" cy="98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79"/>
              </a:lnSpc>
            </a:pPr>
            <a:r>
              <a:rPr lang="ar-SA" sz="6399" dirty="0" smtClean="0">
                <a:solidFill>
                  <a:srgbClr val="007C72"/>
                </a:solidFill>
                <a:latin typeface="Fira Sans Bold"/>
              </a:rPr>
              <a:t>نموذج محتوى</a:t>
            </a:r>
            <a:endParaRPr lang="en-US" sz="6399" dirty="0">
              <a:solidFill>
                <a:srgbClr val="007C72"/>
              </a:solidFill>
              <a:latin typeface="Fira Sans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662498" y="2707407"/>
            <a:ext cx="5956588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ar-SA" sz="3999" dirty="0" smtClean="0">
                <a:solidFill>
                  <a:srgbClr val="007C72"/>
                </a:solidFill>
                <a:latin typeface="Mukta Vaani Regular"/>
              </a:rPr>
              <a:t>عنوان فرعي</a:t>
            </a:r>
            <a:endParaRPr lang="en-US" sz="3999" dirty="0">
              <a:solidFill>
                <a:srgbClr val="007C72"/>
              </a:solidFill>
              <a:latin typeface="Mukta Vaani Regular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662498" y="3634507"/>
            <a:ext cx="10201771" cy="2613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>
                <a:solidFill>
                  <a:srgbClr val="007C72"/>
                </a:solidFill>
                <a:latin typeface="Sarala"/>
              </a:rPr>
              <a:t>Presentation is a public speaking activity that aims to convey a</a:t>
            </a: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007C72"/>
                </a:solidFill>
                <a:latin typeface="Sarala"/>
              </a:rPr>
              <a:t>message or information. The things conveyed can be in the form</a:t>
            </a: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007C72"/>
                </a:solidFill>
                <a:latin typeface="Sarala"/>
              </a:rPr>
              <a:t>of ideas, ideas, programs, products, or services and are usually</a:t>
            </a: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007C72"/>
                </a:solidFill>
                <a:latin typeface="Sarala"/>
              </a:rPr>
              <a:t>carried out in a discussion or forum. A good presentation must</a:t>
            </a: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007C72"/>
                </a:solidFill>
                <a:latin typeface="Sarala"/>
              </a:rPr>
              <a:t>contain at least three important aspects which include opening,</a:t>
            </a: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007C72"/>
                </a:solidFill>
                <a:latin typeface="Sarala"/>
              </a:rPr>
              <a:t>content and conclusion. </a:t>
            </a:r>
          </a:p>
        </p:txBody>
      </p:sp>
      <p:sp>
        <p:nvSpPr>
          <p:cNvPr id="14" name="Freeform 14"/>
          <p:cNvSpPr/>
          <p:nvPr/>
        </p:nvSpPr>
        <p:spPr>
          <a:xfrm>
            <a:off x="7662498" y="7579265"/>
            <a:ext cx="931583" cy="901095"/>
          </a:xfrm>
          <a:custGeom>
            <a:avLst/>
            <a:gdLst/>
            <a:ahLst/>
            <a:cxnLst/>
            <a:rect l="l" t="t" r="r" b="b"/>
            <a:pathLst>
              <a:path w="931583" h="901095">
                <a:moveTo>
                  <a:pt x="0" y="0"/>
                </a:moveTo>
                <a:lnTo>
                  <a:pt x="931583" y="0"/>
                </a:lnTo>
                <a:lnTo>
                  <a:pt x="931583" y="901095"/>
                </a:lnTo>
                <a:lnTo>
                  <a:pt x="0" y="9010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2657260" y="7579265"/>
            <a:ext cx="912711" cy="901095"/>
          </a:xfrm>
          <a:custGeom>
            <a:avLst/>
            <a:gdLst/>
            <a:ahLst/>
            <a:cxnLst/>
            <a:rect l="l" t="t" r="r" b="b"/>
            <a:pathLst>
              <a:path w="912711" h="901095">
                <a:moveTo>
                  <a:pt x="0" y="0"/>
                </a:moveTo>
                <a:lnTo>
                  <a:pt x="912711" y="0"/>
                </a:lnTo>
                <a:lnTo>
                  <a:pt x="912711" y="901095"/>
                </a:lnTo>
                <a:lnTo>
                  <a:pt x="0" y="9010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9051281" y="7171790"/>
            <a:ext cx="3957196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dirty="0" smtClean="0">
                <a:solidFill>
                  <a:srgbClr val="007C72"/>
                </a:solidFill>
                <a:latin typeface="Mukta Vaani Regular"/>
              </a:rPr>
              <a:t>Content Name</a:t>
            </a:r>
            <a:endParaRPr lang="en-US" sz="3000" dirty="0">
              <a:solidFill>
                <a:srgbClr val="007C72"/>
              </a:solidFill>
              <a:latin typeface="Mukta Vaani Regular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9051281" y="7737579"/>
            <a:ext cx="2983775" cy="1054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7C72"/>
                </a:solidFill>
                <a:latin typeface="Sarala"/>
              </a:rPr>
              <a:t>Fill in the following text</a:t>
            </a: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007C72"/>
                </a:solidFill>
                <a:latin typeface="Sarala"/>
              </a:rPr>
              <a:t>fields with appropriate</a:t>
            </a: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007C72"/>
                </a:solidFill>
                <a:latin typeface="Sarala"/>
              </a:rPr>
              <a:t>explanations.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4046122" y="7171790"/>
            <a:ext cx="3957196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007C72"/>
                </a:solidFill>
                <a:latin typeface="Mukta Vaani Regular"/>
              </a:rPr>
              <a:t>Content Name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4046122" y="7737579"/>
            <a:ext cx="2983775" cy="1054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7C72"/>
                </a:solidFill>
                <a:latin typeface="Sarala"/>
              </a:rPr>
              <a:t>Fill in the following text</a:t>
            </a: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007C72"/>
                </a:solidFill>
                <a:latin typeface="Sarala"/>
              </a:rPr>
              <a:t>fields with appropriate</a:t>
            </a: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007C72"/>
                </a:solidFill>
                <a:latin typeface="Sarala"/>
              </a:rPr>
              <a:t>explanations.</a:t>
            </a:r>
          </a:p>
        </p:txBody>
      </p:sp>
      <p:sp>
        <p:nvSpPr>
          <p:cNvPr id="20" name="Freeform 20"/>
          <p:cNvSpPr/>
          <p:nvPr/>
        </p:nvSpPr>
        <p:spPr>
          <a:xfrm>
            <a:off x="15980870" y="0"/>
            <a:ext cx="2282462" cy="2282462"/>
          </a:xfrm>
          <a:custGeom>
            <a:avLst/>
            <a:gdLst/>
            <a:ahLst/>
            <a:cxnLst/>
            <a:rect l="l" t="t" r="r" b="b"/>
            <a:pathLst>
              <a:path w="2282462" h="2282462">
                <a:moveTo>
                  <a:pt x="0" y="0"/>
                </a:moveTo>
                <a:lnTo>
                  <a:pt x="2282462" y="0"/>
                </a:lnTo>
                <a:lnTo>
                  <a:pt x="2282462" y="2282462"/>
                </a:lnTo>
                <a:lnTo>
                  <a:pt x="0" y="228246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513245"/>
            <a:ext cx="3915577" cy="4745055"/>
            <a:chOff x="0" y="0"/>
            <a:chExt cx="1031263" cy="12497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31263" cy="1249726"/>
            </a:xfrm>
            <a:custGeom>
              <a:avLst/>
              <a:gdLst/>
              <a:ahLst/>
              <a:cxnLst/>
              <a:rect l="l" t="t" r="r" b="b"/>
              <a:pathLst>
                <a:path w="1031263" h="1249726">
                  <a:moveTo>
                    <a:pt x="0" y="0"/>
                  </a:moveTo>
                  <a:lnTo>
                    <a:pt x="1031263" y="0"/>
                  </a:lnTo>
                  <a:lnTo>
                    <a:pt x="1031263" y="1249726"/>
                  </a:lnTo>
                  <a:lnTo>
                    <a:pt x="0" y="1249726"/>
                  </a:lnTo>
                  <a:close/>
                </a:path>
              </a:pathLst>
            </a:custGeom>
            <a:solidFill>
              <a:srgbClr val="007C7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031263" cy="12973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178618" y="4513245"/>
            <a:ext cx="3915577" cy="4745055"/>
            <a:chOff x="0" y="0"/>
            <a:chExt cx="1031263" cy="124972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31263" cy="1249726"/>
            </a:xfrm>
            <a:custGeom>
              <a:avLst/>
              <a:gdLst/>
              <a:ahLst/>
              <a:cxnLst/>
              <a:rect l="l" t="t" r="r" b="b"/>
              <a:pathLst>
                <a:path w="1031263" h="1249726">
                  <a:moveTo>
                    <a:pt x="0" y="0"/>
                  </a:moveTo>
                  <a:lnTo>
                    <a:pt x="1031263" y="0"/>
                  </a:lnTo>
                  <a:lnTo>
                    <a:pt x="1031263" y="1249726"/>
                  </a:lnTo>
                  <a:lnTo>
                    <a:pt x="0" y="1249726"/>
                  </a:lnTo>
                  <a:close/>
                </a:path>
              </a:pathLst>
            </a:custGeom>
            <a:solidFill>
              <a:srgbClr val="007C7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031263" cy="12973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4062957" y="4513245"/>
            <a:ext cx="880250" cy="880250"/>
          </a:xfrm>
          <a:custGeom>
            <a:avLst/>
            <a:gdLst/>
            <a:ahLst/>
            <a:cxnLst/>
            <a:rect l="l" t="t" r="r" b="b"/>
            <a:pathLst>
              <a:path w="880250" h="880250">
                <a:moveTo>
                  <a:pt x="0" y="0"/>
                </a:moveTo>
                <a:lnTo>
                  <a:pt x="880251" y="0"/>
                </a:lnTo>
                <a:lnTo>
                  <a:pt x="880251" y="880251"/>
                </a:lnTo>
                <a:lnTo>
                  <a:pt x="0" y="8802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212875" y="4513245"/>
            <a:ext cx="880250" cy="880250"/>
          </a:xfrm>
          <a:custGeom>
            <a:avLst/>
            <a:gdLst/>
            <a:ahLst/>
            <a:cxnLst/>
            <a:rect l="l" t="t" r="r" b="b"/>
            <a:pathLst>
              <a:path w="880250" h="880250">
                <a:moveTo>
                  <a:pt x="0" y="0"/>
                </a:moveTo>
                <a:lnTo>
                  <a:pt x="880250" y="0"/>
                </a:lnTo>
                <a:lnTo>
                  <a:pt x="880250" y="880251"/>
                </a:lnTo>
                <a:lnTo>
                  <a:pt x="0" y="8802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61035" y="4706420"/>
            <a:ext cx="3011422" cy="874160"/>
            <a:chOff x="0" y="0"/>
            <a:chExt cx="793132" cy="23023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93132" cy="230232"/>
            </a:xfrm>
            <a:custGeom>
              <a:avLst/>
              <a:gdLst/>
              <a:ahLst/>
              <a:cxnLst/>
              <a:rect l="l" t="t" r="r" b="b"/>
              <a:pathLst>
                <a:path w="793132" h="230232">
                  <a:moveTo>
                    <a:pt x="0" y="0"/>
                  </a:moveTo>
                  <a:lnTo>
                    <a:pt x="793132" y="0"/>
                  </a:lnTo>
                  <a:lnTo>
                    <a:pt x="793132" y="230232"/>
                  </a:lnTo>
                  <a:lnTo>
                    <a:pt x="0" y="230232"/>
                  </a:lnTo>
                  <a:close/>
                </a:path>
              </a:pathLst>
            </a:custGeom>
            <a:solidFill>
              <a:srgbClr val="007C72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793132" cy="2778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010952" y="4706420"/>
            <a:ext cx="3011422" cy="874160"/>
            <a:chOff x="0" y="0"/>
            <a:chExt cx="793132" cy="23023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93132" cy="230232"/>
            </a:xfrm>
            <a:custGeom>
              <a:avLst/>
              <a:gdLst/>
              <a:ahLst/>
              <a:cxnLst/>
              <a:rect l="l" t="t" r="r" b="b"/>
              <a:pathLst>
                <a:path w="793132" h="230232">
                  <a:moveTo>
                    <a:pt x="0" y="0"/>
                  </a:moveTo>
                  <a:lnTo>
                    <a:pt x="793132" y="0"/>
                  </a:lnTo>
                  <a:lnTo>
                    <a:pt x="793132" y="230232"/>
                  </a:lnTo>
                  <a:lnTo>
                    <a:pt x="0" y="230232"/>
                  </a:lnTo>
                  <a:close/>
                </a:path>
              </a:pathLst>
            </a:custGeom>
            <a:solidFill>
              <a:srgbClr val="007C72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793132" cy="2778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341811" y="5751811"/>
            <a:ext cx="3791896" cy="3168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Sarala"/>
              </a:rPr>
              <a:t>Presentation is a public</a:t>
            </a: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Sarala"/>
              </a:rPr>
              <a:t>speaking activity that aims</a:t>
            </a: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Sarala"/>
              </a:rPr>
              <a:t>to convey a message</a:t>
            </a: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Sarala"/>
              </a:rPr>
              <a:t>or information. The things</a:t>
            </a: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Sarala"/>
              </a:rPr>
              <a:t>conveyed can be in the form</a:t>
            </a: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Sarala"/>
              </a:rPr>
              <a:t>of ideas, ideas, programs,</a:t>
            </a: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Sarala"/>
              </a:rPr>
              <a:t>products, or services and are</a:t>
            </a: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Sarala"/>
              </a:rPr>
              <a:t>usually carried out in a </a:t>
            </a: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Sarala"/>
              </a:rPr>
              <a:t>discussion or forum.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491729" y="5751811"/>
            <a:ext cx="3791896" cy="3168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Sarala"/>
              </a:rPr>
              <a:t>Presentation is a public</a:t>
            </a: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Sarala"/>
              </a:rPr>
              <a:t>speaking activity that aims</a:t>
            </a: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Sarala"/>
              </a:rPr>
              <a:t>to convey a message</a:t>
            </a: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Sarala"/>
              </a:rPr>
              <a:t>or information. The things</a:t>
            </a: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Sarala"/>
              </a:rPr>
              <a:t>conveyed can be in the form</a:t>
            </a: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Sarala"/>
              </a:rPr>
              <a:t>of ideas, ideas, programs,</a:t>
            </a: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Sarala"/>
              </a:rPr>
              <a:t>products, or services and are</a:t>
            </a: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Sarala"/>
              </a:rPr>
              <a:t>usually carried out in a </a:t>
            </a: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Sarala"/>
              </a:rPr>
              <a:t>discussion or forum.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41811" y="4848225"/>
            <a:ext cx="2654341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ar-SA" sz="3000" dirty="0" smtClean="0">
                <a:solidFill>
                  <a:srgbClr val="FFFFFF"/>
                </a:solidFill>
                <a:latin typeface="Mukta Vaani Regular"/>
              </a:rPr>
              <a:t>محتوى</a:t>
            </a:r>
            <a:endParaRPr lang="en-US" sz="3000" dirty="0">
              <a:solidFill>
                <a:srgbClr val="FFFFFF"/>
              </a:solidFill>
              <a:latin typeface="Mukta Vaani Regular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5491729" y="4848225"/>
            <a:ext cx="2654341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ar-SA" sz="3000" dirty="0">
                <a:solidFill>
                  <a:srgbClr val="FFFFFF"/>
                </a:solidFill>
                <a:latin typeface="Mukta Vaani Regular"/>
              </a:rPr>
              <a:t>محتوى</a:t>
            </a:r>
            <a:endParaRPr lang="en-US" sz="3000" dirty="0">
              <a:solidFill>
                <a:srgbClr val="FFFFFF"/>
              </a:solidFill>
              <a:latin typeface="Mukta Vaani Regular"/>
            </a:endParaRPr>
          </a:p>
        </p:txBody>
      </p:sp>
      <p:grpSp>
        <p:nvGrpSpPr>
          <p:cNvPr id="20" name="Group 20"/>
          <p:cNvGrpSpPr/>
          <p:nvPr/>
        </p:nvGrpSpPr>
        <p:grpSpPr>
          <a:xfrm>
            <a:off x="9328535" y="4513245"/>
            <a:ext cx="3915577" cy="4745055"/>
            <a:chOff x="0" y="0"/>
            <a:chExt cx="1031263" cy="124972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031263" cy="1249726"/>
            </a:xfrm>
            <a:custGeom>
              <a:avLst/>
              <a:gdLst/>
              <a:ahLst/>
              <a:cxnLst/>
              <a:rect l="l" t="t" r="r" b="b"/>
              <a:pathLst>
                <a:path w="1031263" h="1249726">
                  <a:moveTo>
                    <a:pt x="0" y="0"/>
                  </a:moveTo>
                  <a:lnTo>
                    <a:pt x="1031263" y="0"/>
                  </a:lnTo>
                  <a:lnTo>
                    <a:pt x="1031263" y="1249726"/>
                  </a:lnTo>
                  <a:lnTo>
                    <a:pt x="0" y="1249726"/>
                  </a:lnTo>
                  <a:close/>
                </a:path>
              </a:pathLst>
            </a:custGeom>
            <a:solidFill>
              <a:srgbClr val="007C72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1031263" cy="12973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12362792" y="4513245"/>
            <a:ext cx="880250" cy="880250"/>
          </a:xfrm>
          <a:custGeom>
            <a:avLst/>
            <a:gdLst/>
            <a:ahLst/>
            <a:cxnLst/>
            <a:rect l="l" t="t" r="r" b="b"/>
            <a:pathLst>
              <a:path w="880250" h="880250">
                <a:moveTo>
                  <a:pt x="0" y="0"/>
                </a:moveTo>
                <a:lnTo>
                  <a:pt x="880251" y="0"/>
                </a:lnTo>
                <a:lnTo>
                  <a:pt x="880251" y="880251"/>
                </a:lnTo>
                <a:lnTo>
                  <a:pt x="0" y="8802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4" name="Group 24"/>
          <p:cNvGrpSpPr/>
          <p:nvPr/>
        </p:nvGrpSpPr>
        <p:grpSpPr>
          <a:xfrm>
            <a:off x="9160870" y="4706420"/>
            <a:ext cx="3011422" cy="874160"/>
            <a:chOff x="0" y="0"/>
            <a:chExt cx="793132" cy="230232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793132" cy="230232"/>
            </a:xfrm>
            <a:custGeom>
              <a:avLst/>
              <a:gdLst/>
              <a:ahLst/>
              <a:cxnLst/>
              <a:rect l="l" t="t" r="r" b="b"/>
              <a:pathLst>
                <a:path w="793132" h="230232">
                  <a:moveTo>
                    <a:pt x="0" y="0"/>
                  </a:moveTo>
                  <a:lnTo>
                    <a:pt x="793132" y="0"/>
                  </a:lnTo>
                  <a:lnTo>
                    <a:pt x="793132" y="230232"/>
                  </a:lnTo>
                  <a:lnTo>
                    <a:pt x="0" y="230232"/>
                  </a:lnTo>
                  <a:close/>
                </a:path>
              </a:pathLst>
            </a:custGeom>
            <a:solidFill>
              <a:srgbClr val="007C72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47625"/>
              <a:ext cx="793132" cy="2778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9641646" y="5751811"/>
            <a:ext cx="3791896" cy="3168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Sarala"/>
              </a:rPr>
              <a:t>Presentation is a public</a:t>
            </a: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Sarala"/>
              </a:rPr>
              <a:t>speaking activity that aims</a:t>
            </a: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Sarala"/>
              </a:rPr>
              <a:t>to convey a message</a:t>
            </a: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Sarala"/>
              </a:rPr>
              <a:t>or information. The things</a:t>
            </a: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Sarala"/>
              </a:rPr>
              <a:t>conveyed can be in the form</a:t>
            </a: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Sarala"/>
              </a:rPr>
              <a:t>of ideas, ideas, programs,</a:t>
            </a: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Sarala"/>
              </a:rPr>
              <a:t>products, or services and are</a:t>
            </a: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Sarala"/>
              </a:rPr>
              <a:t>usually carried out in a </a:t>
            </a: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Sarala"/>
              </a:rPr>
              <a:t>discussion or forum.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9641646" y="4848225"/>
            <a:ext cx="2654341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ar-SA" sz="3000" dirty="0">
                <a:solidFill>
                  <a:srgbClr val="FFFFFF"/>
                </a:solidFill>
                <a:latin typeface="Mukta Vaani Regular"/>
              </a:rPr>
              <a:t>محتوى</a:t>
            </a:r>
            <a:endParaRPr lang="en-US" sz="3000" dirty="0">
              <a:solidFill>
                <a:srgbClr val="FFFFFF"/>
              </a:solidFill>
              <a:latin typeface="Mukta Vaani Regular"/>
            </a:endParaRPr>
          </a:p>
        </p:txBody>
      </p:sp>
      <p:grpSp>
        <p:nvGrpSpPr>
          <p:cNvPr id="29" name="Group 29"/>
          <p:cNvGrpSpPr/>
          <p:nvPr/>
        </p:nvGrpSpPr>
        <p:grpSpPr>
          <a:xfrm>
            <a:off x="13478453" y="4513245"/>
            <a:ext cx="3915577" cy="4745055"/>
            <a:chOff x="0" y="0"/>
            <a:chExt cx="1031263" cy="1249726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031263" cy="1249726"/>
            </a:xfrm>
            <a:custGeom>
              <a:avLst/>
              <a:gdLst/>
              <a:ahLst/>
              <a:cxnLst/>
              <a:rect l="l" t="t" r="r" b="b"/>
              <a:pathLst>
                <a:path w="1031263" h="1249726">
                  <a:moveTo>
                    <a:pt x="0" y="0"/>
                  </a:moveTo>
                  <a:lnTo>
                    <a:pt x="1031263" y="0"/>
                  </a:lnTo>
                  <a:lnTo>
                    <a:pt x="1031263" y="1249726"/>
                  </a:lnTo>
                  <a:lnTo>
                    <a:pt x="0" y="1249726"/>
                  </a:lnTo>
                  <a:close/>
                </a:path>
              </a:pathLst>
            </a:custGeom>
            <a:solidFill>
              <a:srgbClr val="007C72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47625"/>
              <a:ext cx="1031263" cy="12973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32" name="Freeform 32"/>
          <p:cNvSpPr/>
          <p:nvPr/>
        </p:nvSpPr>
        <p:spPr>
          <a:xfrm>
            <a:off x="16512710" y="4513245"/>
            <a:ext cx="880250" cy="880250"/>
          </a:xfrm>
          <a:custGeom>
            <a:avLst/>
            <a:gdLst/>
            <a:ahLst/>
            <a:cxnLst/>
            <a:rect l="l" t="t" r="r" b="b"/>
            <a:pathLst>
              <a:path w="880250" h="880250">
                <a:moveTo>
                  <a:pt x="0" y="0"/>
                </a:moveTo>
                <a:lnTo>
                  <a:pt x="880250" y="0"/>
                </a:lnTo>
                <a:lnTo>
                  <a:pt x="880250" y="880251"/>
                </a:lnTo>
                <a:lnTo>
                  <a:pt x="0" y="8802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3" name="Group 33"/>
          <p:cNvGrpSpPr/>
          <p:nvPr/>
        </p:nvGrpSpPr>
        <p:grpSpPr>
          <a:xfrm>
            <a:off x="13310788" y="4706420"/>
            <a:ext cx="3011422" cy="874160"/>
            <a:chOff x="0" y="0"/>
            <a:chExt cx="793132" cy="230232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793132" cy="230232"/>
            </a:xfrm>
            <a:custGeom>
              <a:avLst/>
              <a:gdLst/>
              <a:ahLst/>
              <a:cxnLst/>
              <a:rect l="l" t="t" r="r" b="b"/>
              <a:pathLst>
                <a:path w="793132" h="230232">
                  <a:moveTo>
                    <a:pt x="0" y="0"/>
                  </a:moveTo>
                  <a:lnTo>
                    <a:pt x="793132" y="0"/>
                  </a:lnTo>
                  <a:lnTo>
                    <a:pt x="793132" y="230232"/>
                  </a:lnTo>
                  <a:lnTo>
                    <a:pt x="0" y="230232"/>
                  </a:lnTo>
                  <a:close/>
                </a:path>
              </a:pathLst>
            </a:custGeom>
            <a:solidFill>
              <a:srgbClr val="007C72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0" y="-47625"/>
              <a:ext cx="793132" cy="2778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13791564" y="5751811"/>
            <a:ext cx="3791896" cy="3168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Sarala"/>
              </a:rPr>
              <a:t>Presentation is a public</a:t>
            </a: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Sarala"/>
              </a:rPr>
              <a:t>speaking activity that aims</a:t>
            </a: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Sarala"/>
              </a:rPr>
              <a:t>to convey a message</a:t>
            </a: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Sarala"/>
              </a:rPr>
              <a:t>or information. The things</a:t>
            </a: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Sarala"/>
              </a:rPr>
              <a:t>conveyed can be in the form</a:t>
            </a: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Sarala"/>
              </a:rPr>
              <a:t>of ideas, ideas, programs,</a:t>
            </a: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Sarala"/>
              </a:rPr>
              <a:t>products, or services and are</a:t>
            </a: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Sarala"/>
              </a:rPr>
              <a:t>usually carried out in a </a:t>
            </a: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Sarala"/>
              </a:rPr>
              <a:t>discussion or forum. 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3791564" y="4848225"/>
            <a:ext cx="2654341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ar-SA" sz="3000" dirty="0">
                <a:solidFill>
                  <a:srgbClr val="FFFFFF"/>
                </a:solidFill>
                <a:latin typeface="Mukta Vaani Regular"/>
              </a:rPr>
              <a:t>محتوى</a:t>
            </a:r>
            <a:endParaRPr lang="en-US" sz="3000" dirty="0">
              <a:solidFill>
                <a:srgbClr val="FFFFFF"/>
              </a:solidFill>
              <a:latin typeface="Mukta Vaani Regular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1063565" y="1148618"/>
            <a:ext cx="3879643" cy="951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79"/>
              </a:lnSpc>
            </a:pPr>
            <a:r>
              <a:rPr lang="ar-SA" sz="6399" dirty="0" smtClean="0">
                <a:solidFill>
                  <a:srgbClr val="7C7200"/>
                </a:solidFill>
                <a:latin typeface="Fira Sans Bold"/>
              </a:rPr>
              <a:t>عنوان</a:t>
            </a:r>
            <a:endParaRPr lang="en-US" sz="6399" dirty="0">
              <a:solidFill>
                <a:srgbClr val="7C7200"/>
              </a:solidFill>
              <a:latin typeface="Fira Sans Bold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5629022" y="1110518"/>
            <a:ext cx="11765008" cy="217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 dirty="0">
                <a:solidFill>
                  <a:srgbClr val="7C7200"/>
                </a:solidFill>
                <a:latin typeface="Sarala"/>
              </a:rPr>
              <a:t>Presentation is a public speaking activity that aims to convey a message or</a:t>
            </a:r>
          </a:p>
          <a:p>
            <a:pPr>
              <a:lnSpc>
                <a:spcPts val="3499"/>
              </a:lnSpc>
            </a:pPr>
            <a:r>
              <a:rPr lang="en-US" sz="2499" dirty="0">
                <a:solidFill>
                  <a:srgbClr val="7C7200"/>
                </a:solidFill>
                <a:latin typeface="Sarala"/>
              </a:rPr>
              <a:t>information. The things conveyed can be in the form of ideas, ideas, programs,</a:t>
            </a:r>
          </a:p>
          <a:p>
            <a:pPr>
              <a:lnSpc>
                <a:spcPts val="3499"/>
              </a:lnSpc>
            </a:pPr>
            <a:r>
              <a:rPr lang="en-US" sz="2499" dirty="0">
                <a:solidFill>
                  <a:srgbClr val="7C7200"/>
                </a:solidFill>
                <a:latin typeface="Sarala"/>
              </a:rPr>
              <a:t>products, or services and are usually carried out in a discussion or forum. A</a:t>
            </a:r>
          </a:p>
          <a:p>
            <a:pPr>
              <a:lnSpc>
                <a:spcPts val="3499"/>
              </a:lnSpc>
            </a:pPr>
            <a:r>
              <a:rPr lang="en-US" sz="2499" dirty="0">
                <a:solidFill>
                  <a:srgbClr val="7C7200"/>
                </a:solidFill>
                <a:latin typeface="Sarala"/>
              </a:rPr>
              <a:t>good presentation must contain at least three important aspects which include</a:t>
            </a:r>
          </a:p>
          <a:p>
            <a:pPr>
              <a:lnSpc>
                <a:spcPts val="3499"/>
              </a:lnSpc>
            </a:pPr>
            <a:r>
              <a:rPr lang="en-US" sz="2499" dirty="0">
                <a:solidFill>
                  <a:srgbClr val="7C7200"/>
                </a:solidFill>
                <a:latin typeface="Sarala"/>
              </a:rPr>
              <a:t>opening, content and conclusion.</a:t>
            </a:r>
          </a:p>
        </p:txBody>
      </p:sp>
      <p:sp>
        <p:nvSpPr>
          <p:cNvPr id="40" name="Freeform 40"/>
          <p:cNvSpPr/>
          <p:nvPr/>
        </p:nvSpPr>
        <p:spPr>
          <a:xfrm>
            <a:off x="17583460" y="-540679"/>
            <a:ext cx="2679537" cy="2109527"/>
          </a:xfrm>
          <a:custGeom>
            <a:avLst/>
            <a:gdLst/>
            <a:ahLst/>
            <a:cxnLst/>
            <a:rect l="l" t="t" r="r" b="b"/>
            <a:pathLst>
              <a:path w="2679537" h="2109527">
                <a:moveTo>
                  <a:pt x="0" y="0"/>
                </a:moveTo>
                <a:lnTo>
                  <a:pt x="2679538" y="0"/>
                </a:lnTo>
                <a:lnTo>
                  <a:pt x="2679538" y="2109527"/>
                </a:lnTo>
                <a:lnTo>
                  <a:pt x="0" y="21095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51732" y="3545759"/>
            <a:ext cx="12644839" cy="6306753"/>
            <a:chOff x="0" y="0"/>
            <a:chExt cx="3330328" cy="16610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30328" cy="1661038"/>
            </a:xfrm>
            <a:custGeom>
              <a:avLst/>
              <a:gdLst/>
              <a:ahLst/>
              <a:cxnLst/>
              <a:rect l="l" t="t" r="r" b="b"/>
              <a:pathLst>
                <a:path w="3330328" h="1661038">
                  <a:moveTo>
                    <a:pt x="0" y="0"/>
                  </a:moveTo>
                  <a:lnTo>
                    <a:pt x="3330328" y="0"/>
                  </a:lnTo>
                  <a:lnTo>
                    <a:pt x="3330328" y="1661038"/>
                  </a:lnTo>
                  <a:lnTo>
                    <a:pt x="0" y="166103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330328" cy="17086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562" y="2756489"/>
            <a:ext cx="14137591" cy="7830663"/>
          </a:xfrm>
          <a:prstGeom prst="rect">
            <a:avLst/>
          </a:prstGeom>
        </p:spPr>
      </p:pic>
      <p:sp>
        <p:nvSpPr>
          <p:cNvPr id="6" name="Freeform 6"/>
          <p:cNvSpPr/>
          <p:nvPr/>
        </p:nvSpPr>
        <p:spPr>
          <a:xfrm>
            <a:off x="14702774" y="-170914"/>
            <a:ext cx="3716673" cy="3716673"/>
          </a:xfrm>
          <a:custGeom>
            <a:avLst/>
            <a:gdLst/>
            <a:ahLst/>
            <a:cxnLst/>
            <a:rect l="l" t="t" r="r" b="b"/>
            <a:pathLst>
              <a:path w="3716673" h="3716673">
                <a:moveTo>
                  <a:pt x="0" y="0"/>
                </a:moveTo>
                <a:lnTo>
                  <a:pt x="3716673" y="0"/>
                </a:lnTo>
                <a:lnTo>
                  <a:pt x="3716673" y="3716673"/>
                </a:lnTo>
                <a:lnTo>
                  <a:pt x="0" y="37166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AutoShape 7"/>
          <p:cNvSpPr/>
          <p:nvPr/>
        </p:nvSpPr>
        <p:spPr>
          <a:xfrm>
            <a:off x="11851241" y="-2478665"/>
            <a:ext cx="8332174" cy="8332174"/>
          </a:xfrm>
          <a:prstGeom prst="line">
            <a:avLst/>
          </a:prstGeom>
          <a:ln w="133350" cap="flat">
            <a:solidFill>
              <a:srgbClr val="007C7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TextBox 8"/>
          <p:cNvSpPr txBox="1"/>
          <p:nvPr/>
        </p:nvSpPr>
        <p:spPr>
          <a:xfrm>
            <a:off x="1028700" y="920064"/>
            <a:ext cx="6605068" cy="951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79"/>
              </a:lnSpc>
            </a:pPr>
            <a:r>
              <a:rPr lang="ar-SA" sz="6399" dirty="0" smtClean="0">
                <a:solidFill>
                  <a:srgbClr val="007C72"/>
                </a:solidFill>
                <a:latin typeface="Fira Sans Bold"/>
              </a:rPr>
              <a:t>عنوان</a:t>
            </a:r>
            <a:endParaRPr lang="en-US" sz="6399" dirty="0">
              <a:solidFill>
                <a:srgbClr val="007C72"/>
              </a:solidFill>
              <a:latin typeface="Fira Sans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504719" y="951783"/>
            <a:ext cx="8861837" cy="173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>
                <a:solidFill>
                  <a:srgbClr val="007C72"/>
                </a:solidFill>
                <a:latin typeface="Sarala"/>
              </a:rPr>
              <a:t>Presentation is a public speaking activity that aims to</a:t>
            </a: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007C72"/>
                </a:solidFill>
                <a:latin typeface="Sarala"/>
              </a:rPr>
              <a:t>convey a message or information. The things conveyed</a:t>
            </a: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007C72"/>
                </a:solidFill>
                <a:latin typeface="Sarala"/>
              </a:rPr>
              <a:t>can be in the form of ideas, ideas, programs, products, or</a:t>
            </a: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007C72"/>
                </a:solidFill>
                <a:latin typeface="Sarala"/>
              </a:rPr>
              <a:t>services and are usually carried out in a discussion or forum.</a:t>
            </a:r>
          </a:p>
        </p:txBody>
      </p:sp>
      <p:sp>
        <p:nvSpPr>
          <p:cNvPr id="10" name="Freeform 10"/>
          <p:cNvSpPr/>
          <p:nvPr/>
        </p:nvSpPr>
        <p:spPr>
          <a:xfrm>
            <a:off x="13462308" y="4345942"/>
            <a:ext cx="839264" cy="733974"/>
          </a:xfrm>
          <a:custGeom>
            <a:avLst/>
            <a:gdLst/>
            <a:ahLst/>
            <a:cxnLst/>
            <a:rect l="l" t="t" r="r" b="b"/>
            <a:pathLst>
              <a:path w="839264" h="733974">
                <a:moveTo>
                  <a:pt x="0" y="0"/>
                </a:moveTo>
                <a:lnTo>
                  <a:pt x="839263" y="0"/>
                </a:lnTo>
                <a:lnTo>
                  <a:pt x="839263" y="733975"/>
                </a:lnTo>
                <a:lnTo>
                  <a:pt x="0" y="7339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3526204" y="6299117"/>
            <a:ext cx="711470" cy="711470"/>
          </a:xfrm>
          <a:custGeom>
            <a:avLst/>
            <a:gdLst/>
            <a:ahLst/>
            <a:cxnLst/>
            <a:rect l="l" t="t" r="r" b="b"/>
            <a:pathLst>
              <a:path w="711470" h="711470">
                <a:moveTo>
                  <a:pt x="0" y="0"/>
                </a:moveTo>
                <a:lnTo>
                  <a:pt x="711471" y="0"/>
                </a:lnTo>
                <a:lnTo>
                  <a:pt x="711471" y="711470"/>
                </a:lnTo>
                <a:lnTo>
                  <a:pt x="0" y="71147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3524492" y="8232692"/>
            <a:ext cx="699726" cy="812454"/>
          </a:xfrm>
          <a:custGeom>
            <a:avLst/>
            <a:gdLst/>
            <a:ahLst/>
            <a:cxnLst/>
            <a:rect l="l" t="t" r="r" b="b"/>
            <a:pathLst>
              <a:path w="699726" h="812454">
                <a:moveTo>
                  <a:pt x="0" y="0"/>
                </a:moveTo>
                <a:lnTo>
                  <a:pt x="699727" y="0"/>
                </a:lnTo>
                <a:lnTo>
                  <a:pt x="699727" y="812454"/>
                </a:lnTo>
                <a:lnTo>
                  <a:pt x="0" y="81245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4632174" y="3820500"/>
            <a:ext cx="2574733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ar-SA" sz="3000" dirty="0" smtClean="0">
                <a:solidFill>
                  <a:srgbClr val="007C72"/>
                </a:solidFill>
                <a:latin typeface="Mukta Vaani Regular"/>
              </a:rPr>
              <a:t>محتوى</a:t>
            </a:r>
            <a:endParaRPr lang="en-US" sz="3000" dirty="0">
              <a:solidFill>
                <a:srgbClr val="007C72"/>
              </a:solidFill>
              <a:latin typeface="Mukta Vaani Regular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4632174" y="5852262"/>
            <a:ext cx="2574733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ar-SA" sz="3000" dirty="0" smtClean="0">
                <a:solidFill>
                  <a:srgbClr val="007C72"/>
                </a:solidFill>
                <a:latin typeface="Mukta Vaani Regular"/>
              </a:rPr>
              <a:t>محتوى</a:t>
            </a:r>
            <a:endParaRPr lang="en-US" sz="3000" dirty="0">
              <a:solidFill>
                <a:srgbClr val="007C72"/>
              </a:solidFill>
              <a:latin typeface="Mukta Vaani Regular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4632174" y="4386289"/>
            <a:ext cx="2983775" cy="1054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7C72"/>
                </a:solidFill>
                <a:latin typeface="Sarala"/>
              </a:rPr>
              <a:t>Fill in the following text</a:t>
            </a: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007C72"/>
                </a:solidFill>
                <a:latin typeface="Sarala"/>
              </a:rPr>
              <a:t>fields with appropriate</a:t>
            </a: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007C72"/>
                </a:solidFill>
                <a:latin typeface="Sarala"/>
              </a:rPr>
              <a:t>explanations.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4632174" y="6418051"/>
            <a:ext cx="2983775" cy="1054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7C72"/>
                </a:solidFill>
                <a:latin typeface="Sarala"/>
              </a:rPr>
              <a:t>Fill in the following text</a:t>
            </a: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007C72"/>
                </a:solidFill>
                <a:latin typeface="Sarala"/>
              </a:rPr>
              <a:t>fields with appropriate</a:t>
            </a: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007C72"/>
                </a:solidFill>
                <a:latin typeface="Sarala"/>
              </a:rPr>
              <a:t>explanations.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4632174" y="7884025"/>
            <a:ext cx="2574733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ar-SA" sz="3000" dirty="0" smtClean="0">
                <a:solidFill>
                  <a:srgbClr val="007C72"/>
                </a:solidFill>
                <a:latin typeface="Mukta Vaani Regular"/>
              </a:rPr>
              <a:t>محتوى</a:t>
            </a:r>
            <a:endParaRPr lang="en-US" sz="3000" dirty="0">
              <a:solidFill>
                <a:srgbClr val="007C72"/>
              </a:solidFill>
              <a:latin typeface="Mukta Vaani Regular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4632174" y="8449814"/>
            <a:ext cx="2983775" cy="1054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7C72"/>
                </a:solidFill>
                <a:latin typeface="Sarala"/>
              </a:rPr>
              <a:t>Fill in the following text</a:t>
            </a: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007C72"/>
                </a:solidFill>
                <a:latin typeface="Sarala"/>
              </a:rPr>
              <a:t>fields with appropriate</a:t>
            </a: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007C72"/>
                </a:solidFill>
                <a:latin typeface="Sarala"/>
              </a:rPr>
              <a:t>explanations.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964337" y="743380"/>
            <a:ext cx="7114990" cy="8514920"/>
            <a:chOff x="0" y="0"/>
            <a:chExt cx="1873907" cy="22426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73907" cy="2242613"/>
            </a:xfrm>
            <a:custGeom>
              <a:avLst/>
              <a:gdLst/>
              <a:ahLst/>
              <a:cxnLst/>
              <a:rect l="l" t="t" r="r" b="b"/>
              <a:pathLst>
                <a:path w="1873907" h="2242613">
                  <a:moveTo>
                    <a:pt x="0" y="0"/>
                  </a:moveTo>
                  <a:lnTo>
                    <a:pt x="1873907" y="0"/>
                  </a:lnTo>
                  <a:lnTo>
                    <a:pt x="1873907" y="2242613"/>
                  </a:lnTo>
                  <a:lnTo>
                    <a:pt x="0" y="224261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873907" cy="22902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7354" y="1379018"/>
            <a:ext cx="7438465" cy="7407545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3975498" y="4029918"/>
            <a:ext cx="2700411" cy="0"/>
          </a:xfrm>
          <a:prstGeom prst="line">
            <a:avLst/>
          </a:prstGeom>
          <a:ln w="38100" cap="flat">
            <a:solidFill>
              <a:srgbClr val="007C7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13975498" y="6263246"/>
            <a:ext cx="2700411" cy="0"/>
          </a:xfrm>
          <a:prstGeom prst="line">
            <a:avLst/>
          </a:prstGeom>
          <a:ln w="38100" cap="flat">
            <a:solidFill>
              <a:srgbClr val="007C7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Freeform 8"/>
          <p:cNvSpPr/>
          <p:nvPr/>
        </p:nvSpPr>
        <p:spPr>
          <a:xfrm>
            <a:off x="0" y="0"/>
            <a:ext cx="2544240" cy="2003011"/>
          </a:xfrm>
          <a:custGeom>
            <a:avLst/>
            <a:gdLst/>
            <a:ahLst/>
            <a:cxnLst/>
            <a:rect l="l" t="t" r="r" b="b"/>
            <a:pathLst>
              <a:path w="2544240" h="2003011">
                <a:moveTo>
                  <a:pt x="0" y="0"/>
                </a:moveTo>
                <a:lnTo>
                  <a:pt x="2544240" y="0"/>
                </a:lnTo>
                <a:lnTo>
                  <a:pt x="2544240" y="2003011"/>
                </a:lnTo>
                <a:lnTo>
                  <a:pt x="0" y="20030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972354" y="743380"/>
            <a:ext cx="3527562" cy="285320"/>
            <a:chOff x="0" y="0"/>
            <a:chExt cx="2649328" cy="21428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649328" cy="214286"/>
            </a:xfrm>
            <a:custGeom>
              <a:avLst/>
              <a:gdLst/>
              <a:ahLst/>
              <a:cxnLst/>
              <a:rect l="l" t="t" r="r" b="b"/>
              <a:pathLst>
                <a:path w="2649328" h="214286">
                  <a:moveTo>
                    <a:pt x="203200" y="0"/>
                  </a:moveTo>
                  <a:lnTo>
                    <a:pt x="2649328" y="0"/>
                  </a:lnTo>
                  <a:lnTo>
                    <a:pt x="2446128" y="214286"/>
                  </a:lnTo>
                  <a:lnTo>
                    <a:pt x="0" y="21428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7C720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101600" y="-47625"/>
              <a:ext cx="2446128" cy="2619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5467202" y="9303985"/>
            <a:ext cx="3317343" cy="455212"/>
            <a:chOff x="0" y="0"/>
            <a:chExt cx="1561600" cy="21428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561600" cy="214286"/>
            </a:xfrm>
            <a:custGeom>
              <a:avLst/>
              <a:gdLst/>
              <a:ahLst/>
              <a:cxnLst/>
              <a:rect l="l" t="t" r="r" b="b"/>
              <a:pathLst>
                <a:path w="1561600" h="214286">
                  <a:moveTo>
                    <a:pt x="203200" y="0"/>
                  </a:moveTo>
                  <a:lnTo>
                    <a:pt x="1561600" y="0"/>
                  </a:lnTo>
                  <a:lnTo>
                    <a:pt x="1358400" y="214286"/>
                  </a:lnTo>
                  <a:lnTo>
                    <a:pt x="0" y="21428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101600" y="-47625"/>
              <a:ext cx="1358400" cy="2619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5325704" y="9494485"/>
            <a:ext cx="3904118" cy="963920"/>
            <a:chOff x="0" y="0"/>
            <a:chExt cx="867911" cy="21428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67911" cy="214286"/>
            </a:xfrm>
            <a:custGeom>
              <a:avLst/>
              <a:gdLst/>
              <a:ahLst/>
              <a:cxnLst/>
              <a:rect l="l" t="t" r="r" b="b"/>
              <a:pathLst>
                <a:path w="867911" h="214286">
                  <a:moveTo>
                    <a:pt x="203200" y="0"/>
                  </a:moveTo>
                  <a:lnTo>
                    <a:pt x="867911" y="0"/>
                  </a:lnTo>
                  <a:lnTo>
                    <a:pt x="664711" y="214286"/>
                  </a:lnTo>
                  <a:lnTo>
                    <a:pt x="0" y="21428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7C72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101600" y="-47625"/>
              <a:ext cx="664711" cy="2619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633711" y="2576273"/>
            <a:ext cx="4866205" cy="951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79"/>
              </a:lnSpc>
            </a:pPr>
            <a:r>
              <a:rPr lang="ar-SA" sz="6399" dirty="0" smtClean="0">
                <a:solidFill>
                  <a:srgbClr val="007C72"/>
                </a:solidFill>
                <a:latin typeface="Fira Sans Bold"/>
              </a:rPr>
              <a:t>عنوان</a:t>
            </a:r>
            <a:endParaRPr lang="en-US" sz="6399" dirty="0">
              <a:solidFill>
                <a:srgbClr val="007C72"/>
              </a:solidFill>
              <a:latin typeface="Fira Sans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33711" y="4866007"/>
            <a:ext cx="5330626" cy="3489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>
                <a:solidFill>
                  <a:srgbClr val="007C72"/>
                </a:solidFill>
                <a:latin typeface="Sarala"/>
              </a:rPr>
              <a:t>Presentation is a public speaking</a:t>
            </a: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007C72"/>
                </a:solidFill>
                <a:latin typeface="Sarala"/>
              </a:rPr>
              <a:t>activity that aims to convey a</a:t>
            </a: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007C72"/>
                </a:solidFill>
                <a:latin typeface="Sarala"/>
              </a:rPr>
              <a:t>message or information. The</a:t>
            </a: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007C72"/>
                </a:solidFill>
                <a:latin typeface="Sarala"/>
              </a:rPr>
              <a:t>things conveyed can be in the</a:t>
            </a: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007C72"/>
                </a:solidFill>
                <a:latin typeface="Sarala"/>
              </a:rPr>
              <a:t>form of ideas, ideas, programs,</a:t>
            </a: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007C72"/>
                </a:solidFill>
                <a:latin typeface="Sarala"/>
              </a:rPr>
              <a:t>products, or services and are</a:t>
            </a: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007C72"/>
                </a:solidFill>
                <a:latin typeface="Sarala"/>
              </a:rPr>
              <a:t>usually carried out in a</a:t>
            </a: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007C72"/>
                </a:solidFill>
                <a:latin typeface="Sarala"/>
              </a:rPr>
              <a:t>discussion or forum.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975314" y="2106965"/>
            <a:ext cx="2983775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ar-SA" sz="3000" dirty="0" smtClean="0">
                <a:solidFill>
                  <a:srgbClr val="007C72"/>
                </a:solidFill>
                <a:latin typeface="Mukta Vaani Regular"/>
              </a:rPr>
              <a:t>محتوى</a:t>
            </a:r>
            <a:endParaRPr lang="en-US" sz="3000" dirty="0">
              <a:solidFill>
                <a:srgbClr val="007C72"/>
              </a:solidFill>
              <a:latin typeface="Mukta Vaani Regular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3975314" y="4300218"/>
            <a:ext cx="2983775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ar-SA" sz="3000" dirty="0" smtClean="0">
                <a:solidFill>
                  <a:srgbClr val="007C72"/>
                </a:solidFill>
                <a:latin typeface="Mukta Vaani Regular"/>
              </a:rPr>
              <a:t>محتوى</a:t>
            </a:r>
            <a:endParaRPr lang="en-US" sz="3000" dirty="0">
              <a:solidFill>
                <a:srgbClr val="007C72"/>
              </a:solidFill>
              <a:latin typeface="Mukta Vaani Regular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3975314" y="2672754"/>
            <a:ext cx="2983775" cy="1054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7C72"/>
                </a:solidFill>
                <a:latin typeface="Sarala"/>
              </a:rPr>
              <a:t>Fill in the following text</a:t>
            </a: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007C72"/>
                </a:solidFill>
                <a:latin typeface="Sarala"/>
              </a:rPr>
              <a:t>fields with appropriate</a:t>
            </a: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007C72"/>
                </a:solidFill>
                <a:latin typeface="Sarala"/>
              </a:rPr>
              <a:t>explanations.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975314" y="4866007"/>
            <a:ext cx="2983775" cy="1054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7C72"/>
                </a:solidFill>
                <a:latin typeface="Sarala"/>
              </a:rPr>
              <a:t>Fill in the following text</a:t>
            </a: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007C72"/>
                </a:solidFill>
                <a:latin typeface="Sarala"/>
              </a:rPr>
              <a:t>fields with appropriate</a:t>
            </a: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007C72"/>
                </a:solidFill>
                <a:latin typeface="Sarala"/>
              </a:rPr>
              <a:t>explanations.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3975314" y="6493471"/>
            <a:ext cx="2983775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ar-SA" sz="3000" dirty="0" smtClean="0">
                <a:solidFill>
                  <a:srgbClr val="007C72"/>
                </a:solidFill>
                <a:latin typeface="Mukta Vaani Regular"/>
              </a:rPr>
              <a:t>محتوى</a:t>
            </a:r>
            <a:endParaRPr lang="en-US" sz="3000" dirty="0">
              <a:solidFill>
                <a:srgbClr val="007C72"/>
              </a:solidFill>
              <a:latin typeface="Mukta Vaani Regular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3975314" y="7059260"/>
            <a:ext cx="2983775" cy="1054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7C72"/>
                </a:solidFill>
                <a:latin typeface="Sarala"/>
              </a:rPr>
              <a:t>Fill in the following text</a:t>
            </a: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007C72"/>
                </a:solidFill>
                <a:latin typeface="Sarala"/>
              </a:rPr>
              <a:t>fields with appropriate</a:t>
            </a: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007C72"/>
                </a:solidFill>
                <a:latin typeface="Sarala"/>
              </a:rPr>
              <a:t>explanations.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11525497" y="9616537"/>
            <a:ext cx="3527562" cy="285320"/>
            <a:chOff x="0" y="0"/>
            <a:chExt cx="2649328" cy="214286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2649328" cy="214286"/>
            </a:xfrm>
            <a:custGeom>
              <a:avLst/>
              <a:gdLst/>
              <a:ahLst/>
              <a:cxnLst/>
              <a:rect l="l" t="t" r="r" b="b"/>
              <a:pathLst>
                <a:path w="2649328" h="214286">
                  <a:moveTo>
                    <a:pt x="203200" y="0"/>
                  </a:moveTo>
                  <a:lnTo>
                    <a:pt x="2649328" y="0"/>
                  </a:lnTo>
                  <a:lnTo>
                    <a:pt x="2446128" y="214286"/>
                  </a:lnTo>
                  <a:lnTo>
                    <a:pt x="0" y="21428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7C7200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101600" y="-47625"/>
              <a:ext cx="2446128" cy="2619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25105" y="-657003"/>
            <a:ext cx="8332174" cy="8332174"/>
          </a:xfrm>
          <a:prstGeom prst="line">
            <a:avLst/>
          </a:prstGeom>
          <a:ln w="133350" cap="flat">
            <a:solidFill>
              <a:srgbClr val="978B2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12290264" y="0"/>
            <a:ext cx="5997736" cy="5997736"/>
          </a:xfrm>
          <a:custGeom>
            <a:avLst/>
            <a:gdLst/>
            <a:ahLst/>
            <a:cxnLst/>
            <a:rect l="l" t="t" r="r" b="b"/>
            <a:pathLst>
              <a:path w="5997736" h="5997736">
                <a:moveTo>
                  <a:pt x="0" y="0"/>
                </a:moveTo>
                <a:lnTo>
                  <a:pt x="5997736" y="0"/>
                </a:lnTo>
                <a:lnTo>
                  <a:pt x="5997736" y="5997736"/>
                </a:lnTo>
                <a:lnTo>
                  <a:pt x="0" y="59977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9763220" y="1762220"/>
            <a:ext cx="8524780" cy="8524780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-95377" y="-95377"/>
              <a:ext cx="6540754" cy="6540754"/>
            </a:xfrm>
            <a:custGeom>
              <a:avLst/>
              <a:gdLst/>
              <a:ahLst/>
              <a:cxnLst/>
              <a:rect l="l" t="t" r="r" b="b"/>
              <a:pathLst>
                <a:path w="6540754" h="6540754">
                  <a:moveTo>
                    <a:pt x="6540754" y="0"/>
                  </a:moveTo>
                  <a:lnTo>
                    <a:pt x="0" y="6540754"/>
                  </a:lnTo>
                  <a:lnTo>
                    <a:pt x="6540754" y="6540754"/>
                  </a:lnTo>
                  <a:close/>
                </a:path>
              </a:pathLst>
            </a:custGeom>
            <a:blipFill>
              <a:blip r:embed="rId4"/>
              <a:stretch>
                <a:fillRect l="-24999" r="-24999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1028700" y="1019175"/>
            <a:ext cx="4310344" cy="98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79"/>
              </a:lnSpc>
            </a:pPr>
            <a:r>
              <a:rPr lang="ar-SA" sz="6399" dirty="0" smtClean="0">
                <a:solidFill>
                  <a:srgbClr val="007C72"/>
                </a:solidFill>
                <a:latin typeface="Fira Sans Bold"/>
              </a:rPr>
              <a:t>محتوى</a:t>
            </a:r>
            <a:endParaRPr lang="en-US" sz="6399" dirty="0">
              <a:solidFill>
                <a:srgbClr val="007C72"/>
              </a:solidFill>
              <a:latin typeface="Fira San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8700" y="2761034"/>
            <a:ext cx="10912751" cy="217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>
                <a:solidFill>
                  <a:srgbClr val="007C72"/>
                </a:solidFill>
                <a:latin typeface="Sarala"/>
              </a:rPr>
              <a:t>Presentation is a public speaking activity that aims to convey a message</a:t>
            </a: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007C72"/>
                </a:solidFill>
                <a:latin typeface="Sarala"/>
              </a:rPr>
              <a:t>or information. The things conveyed can be in the form of ideas, ideas,</a:t>
            </a: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007C72"/>
                </a:solidFill>
                <a:latin typeface="Sarala"/>
              </a:rPr>
              <a:t>programs, products, or services and are usually carried out in a discussion</a:t>
            </a: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007C72"/>
                </a:solidFill>
                <a:latin typeface="Sarala"/>
              </a:rPr>
              <a:t>or forum. A good presentation must contain at least three important</a:t>
            </a: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007C72"/>
                </a:solidFill>
                <a:latin typeface="Sarala"/>
              </a:rPr>
              <a:t>aspects which include opening, content and conclusion.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244101" y="5677643"/>
            <a:ext cx="5956588" cy="66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>
                <a:solidFill>
                  <a:srgbClr val="FFFFFF"/>
                </a:solidFill>
                <a:latin typeface="Mukta Vaani Regular"/>
              </a:rPr>
              <a:t>+123-456-7890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244101" y="6735724"/>
            <a:ext cx="5956588" cy="66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>
                <a:solidFill>
                  <a:srgbClr val="FFFFFF"/>
                </a:solidFill>
                <a:latin typeface="Mukta Vaani Regular"/>
              </a:rPr>
              <a:t>www.reallygreatsite.com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244101" y="7926610"/>
            <a:ext cx="5956588" cy="66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>
                <a:solidFill>
                  <a:srgbClr val="FFFFFF"/>
                </a:solidFill>
                <a:latin typeface="Mukta Vaani Regular"/>
              </a:rPr>
              <a:t>123 Anywhere St., Any City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5500296"/>
            <a:ext cx="10912751" cy="217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>
                <a:solidFill>
                  <a:srgbClr val="007C72"/>
                </a:solidFill>
                <a:latin typeface="Sarala"/>
              </a:rPr>
              <a:t>Presentation is a public speaking activity that aims to convey a message</a:t>
            </a: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007C72"/>
                </a:solidFill>
                <a:latin typeface="Sarala"/>
              </a:rPr>
              <a:t>or information. The things conveyed can be in the form of ideas, ideas,</a:t>
            </a: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007C72"/>
                </a:solidFill>
                <a:latin typeface="Sarala"/>
              </a:rPr>
              <a:t>programs, products, or services and are usually carried out in a discussion</a:t>
            </a: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007C72"/>
                </a:solidFill>
                <a:latin typeface="Sarala"/>
              </a:rPr>
              <a:t>or forum. A good presentation must contain at least three important</a:t>
            </a: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007C72"/>
                </a:solidFill>
                <a:latin typeface="Sarala"/>
              </a:rPr>
              <a:t>aspects which include opening, content and conclusion.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91231" y="4533232"/>
            <a:ext cx="9702169" cy="4944041"/>
            <a:chOff x="0" y="0"/>
            <a:chExt cx="2555304" cy="130213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55304" cy="1302134"/>
            </a:xfrm>
            <a:custGeom>
              <a:avLst/>
              <a:gdLst/>
              <a:ahLst/>
              <a:cxnLst/>
              <a:rect l="l" t="t" r="r" b="b"/>
              <a:pathLst>
                <a:path w="2555304" h="1302134">
                  <a:moveTo>
                    <a:pt x="0" y="0"/>
                  </a:moveTo>
                  <a:lnTo>
                    <a:pt x="2555304" y="0"/>
                  </a:lnTo>
                  <a:lnTo>
                    <a:pt x="2555304" y="1302134"/>
                  </a:lnTo>
                  <a:lnTo>
                    <a:pt x="0" y="1302134"/>
                  </a:lnTo>
                  <a:close/>
                </a:path>
              </a:pathLst>
            </a:custGeom>
            <a:solidFill>
              <a:srgbClr val="007C7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555304" cy="13497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93345" y="5011569"/>
            <a:ext cx="8762482" cy="980232"/>
            <a:chOff x="0" y="0"/>
            <a:chExt cx="2558811" cy="28624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558811" cy="286246"/>
            </a:xfrm>
            <a:custGeom>
              <a:avLst/>
              <a:gdLst/>
              <a:ahLst/>
              <a:cxnLst/>
              <a:rect l="l" t="t" r="r" b="b"/>
              <a:pathLst>
                <a:path w="2558811" h="286246">
                  <a:moveTo>
                    <a:pt x="0" y="0"/>
                  </a:moveTo>
                  <a:lnTo>
                    <a:pt x="2558811" y="0"/>
                  </a:lnTo>
                  <a:lnTo>
                    <a:pt x="2558811" y="286246"/>
                  </a:lnTo>
                  <a:lnTo>
                    <a:pt x="0" y="286246"/>
                  </a:lnTo>
                  <a:close/>
                </a:path>
              </a:pathLst>
            </a:custGeom>
            <a:solidFill>
              <a:srgbClr val="CECA9D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558811" cy="3243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755952" y="5133385"/>
            <a:ext cx="7637268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ar-SA" sz="3999" dirty="0" smtClean="0">
                <a:solidFill>
                  <a:srgbClr val="FFFFFF"/>
                </a:solidFill>
                <a:latin typeface="Mukta Vaani Regular"/>
              </a:rPr>
              <a:t>محتوى</a:t>
            </a:r>
            <a:endParaRPr lang="en-US" sz="3999" dirty="0">
              <a:solidFill>
                <a:srgbClr val="FFFFFF"/>
              </a:solidFill>
              <a:latin typeface="Mukta Vaani Regular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93345" y="6238285"/>
            <a:ext cx="2762010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Sarala"/>
              </a:rPr>
              <a:t>Content Name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93345" y="7022510"/>
            <a:ext cx="2762010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Sarala"/>
              </a:rPr>
              <a:t>Description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93345" y="7501935"/>
            <a:ext cx="2762010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Sarala"/>
              </a:rPr>
              <a:t>Description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242832" y="6238285"/>
            <a:ext cx="1037151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Sarala"/>
              </a:rPr>
              <a:t>2023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214084" y="7022510"/>
            <a:ext cx="749674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Sarala"/>
              </a:rPr>
              <a:t>123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675029" y="7022510"/>
            <a:ext cx="749674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Sarala"/>
              </a:rPr>
              <a:t>231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070346" y="7501935"/>
            <a:ext cx="1037151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Sarala"/>
              </a:rPr>
              <a:t>123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531290" y="7501935"/>
            <a:ext cx="1037151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Sarala"/>
              </a:rPr>
              <a:t>231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715087" y="6238285"/>
            <a:ext cx="1037151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Sarala"/>
              </a:rPr>
              <a:t>2023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187343" y="6238285"/>
            <a:ext cx="1037151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Sarala"/>
              </a:rPr>
              <a:t>2023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662644" y="6238285"/>
            <a:ext cx="1286297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Sarala"/>
              </a:rPr>
              <a:t>Increase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662644" y="7022510"/>
            <a:ext cx="1286297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Sarala"/>
              </a:rPr>
              <a:t>%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662644" y="7501935"/>
            <a:ext cx="1286297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Sarala"/>
              </a:rPr>
              <a:t>%</a:t>
            </a:r>
          </a:p>
        </p:txBody>
      </p:sp>
      <p:sp>
        <p:nvSpPr>
          <p:cNvPr id="22" name="AutoShape 22"/>
          <p:cNvSpPr/>
          <p:nvPr/>
        </p:nvSpPr>
        <p:spPr>
          <a:xfrm>
            <a:off x="1193345" y="6918148"/>
            <a:ext cx="8675891" cy="3833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TextBox 23"/>
          <p:cNvSpPr txBox="1"/>
          <p:nvPr/>
        </p:nvSpPr>
        <p:spPr>
          <a:xfrm>
            <a:off x="1193345" y="7981360"/>
            <a:ext cx="2762010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Sarala"/>
              </a:rPr>
              <a:t>Description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070346" y="7981360"/>
            <a:ext cx="1037151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Sarala"/>
              </a:rPr>
              <a:t>123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531290" y="7981360"/>
            <a:ext cx="1037151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Sarala"/>
              </a:rPr>
              <a:t>231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662644" y="7981360"/>
            <a:ext cx="1286297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Sarala"/>
              </a:rPr>
              <a:t>%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193345" y="8460785"/>
            <a:ext cx="2762010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Sarala"/>
              </a:rPr>
              <a:t>Description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4070346" y="8460785"/>
            <a:ext cx="1037151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Sarala"/>
              </a:rPr>
              <a:t>123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5531290" y="8460785"/>
            <a:ext cx="1037151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Sarala"/>
              </a:rPr>
              <a:t>231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8662644" y="8460785"/>
            <a:ext cx="1286297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Sarala"/>
              </a:rPr>
              <a:t>%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7135973" y="7022510"/>
            <a:ext cx="749674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Sarala"/>
              </a:rPr>
              <a:t>312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992235" y="7501935"/>
            <a:ext cx="1037151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Sarala"/>
              </a:rPr>
              <a:t>312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6992235" y="7981360"/>
            <a:ext cx="1037151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Sarala"/>
              </a:rPr>
              <a:t>312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6992235" y="8460785"/>
            <a:ext cx="1037151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Sarala"/>
              </a:rPr>
              <a:t>312</a:t>
            </a:r>
          </a:p>
        </p:txBody>
      </p:sp>
      <p:grpSp>
        <p:nvGrpSpPr>
          <p:cNvPr id="35" name="Group 35"/>
          <p:cNvGrpSpPr/>
          <p:nvPr/>
        </p:nvGrpSpPr>
        <p:grpSpPr>
          <a:xfrm>
            <a:off x="680206" y="794875"/>
            <a:ext cx="9702169" cy="3443082"/>
            <a:chOff x="0" y="0"/>
            <a:chExt cx="2555304" cy="90682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2555304" cy="906820"/>
            </a:xfrm>
            <a:custGeom>
              <a:avLst/>
              <a:gdLst/>
              <a:ahLst/>
              <a:cxnLst/>
              <a:rect l="l" t="t" r="r" b="b"/>
              <a:pathLst>
                <a:path w="2555304" h="906820">
                  <a:moveTo>
                    <a:pt x="0" y="0"/>
                  </a:moveTo>
                  <a:lnTo>
                    <a:pt x="2555304" y="0"/>
                  </a:lnTo>
                  <a:lnTo>
                    <a:pt x="2555304" y="906820"/>
                  </a:lnTo>
                  <a:lnTo>
                    <a:pt x="0" y="906820"/>
                  </a:lnTo>
                  <a:close/>
                </a:path>
              </a:pathLst>
            </a:custGeom>
            <a:solidFill>
              <a:srgbClr val="007C72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0" y="-47625"/>
              <a:ext cx="2555304" cy="9544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1193345" y="3225131"/>
            <a:ext cx="2762010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Sarala"/>
              </a:rPr>
              <a:t>Content Name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4237492" y="3225131"/>
            <a:ext cx="2762010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Sarala"/>
              </a:rPr>
              <a:t>Content Name</a:t>
            </a:r>
          </a:p>
        </p:txBody>
      </p:sp>
      <p:pic>
        <p:nvPicPr>
          <p:cNvPr id="40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629" y="1120825"/>
            <a:ext cx="2025443" cy="2025443"/>
          </a:xfrm>
          <a:prstGeom prst="rect">
            <a:avLst/>
          </a:prstGeom>
        </p:spPr>
      </p:pic>
      <p:sp>
        <p:nvSpPr>
          <p:cNvPr id="41" name="TextBox 41"/>
          <p:cNvSpPr txBox="1"/>
          <p:nvPr/>
        </p:nvSpPr>
        <p:spPr>
          <a:xfrm>
            <a:off x="1931202" y="1898597"/>
            <a:ext cx="1286297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CECA9D"/>
                </a:solidFill>
                <a:latin typeface="Sarala"/>
              </a:rPr>
              <a:t>%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4899167" y="1898597"/>
            <a:ext cx="1286297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CECA9D"/>
                </a:solidFill>
                <a:latin typeface="Sarala"/>
              </a:rPr>
              <a:t>%</a:t>
            </a:r>
          </a:p>
        </p:txBody>
      </p:sp>
      <p:pic>
        <p:nvPicPr>
          <p:cNvPr id="43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9594" y="1120825"/>
            <a:ext cx="2025443" cy="2025443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9923" y="1120825"/>
            <a:ext cx="2025443" cy="2025443"/>
          </a:xfrm>
          <a:prstGeom prst="rect">
            <a:avLst/>
          </a:prstGeom>
        </p:spPr>
      </p:pic>
      <p:sp>
        <p:nvSpPr>
          <p:cNvPr id="45" name="TextBox 45"/>
          <p:cNvSpPr txBox="1"/>
          <p:nvPr/>
        </p:nvSpPr>
        <p:spPr>
          <a:xfrm>
            <a:off x="7281639" y="3225131"/>
            <a:ext cx="2762010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dirty="0">
                <a:solidFill>
                  <a:srgbClr val="FFFFFF"/>
                </a:solidFill>
                <a:latin typeface="Sarala"/>
              </a:rPr>
              <a:t>Content Name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8019496" y="1898597"/>
            <a:ext cx="1286297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CECA9D"/>
                </a:solidFill>
                <a:latin typeface="Sarala"/>
              </a:rPr>
              <a:t>%</a:t>
            </a:r>
          </a:p>
        </p:txBody>
      </p:sp>
      <p:sp>
        <p:nvSpPr>
          <p:cNvPr id="47" name="Freeform 47"/>
          <p:cNvSpPr/>
          <p:nvPr/>
        </p:nvSpPr>
        <p:spPr>
          <a:xfrm>
            <a:off x="17439858" y="-540679"/>
            <a:ext cx="3158881" cy="2486901"/>
          </a:xfrm>
          <a:custGeom>
            <a:avLst/>
            <a:gdLst/>
            <a:ahLst/>
            <a:cxnLst/>
            <a:rect l="l" t="t" r="r" b="b"/>
            <a:pathLst>
              <a:path w="3158881" h="2486901">
                <a:moveTo>
                  <a:pt x="0" y="0"/>
                </a:moveTo>
                <a:lnTo>
                  <a:pt x="3158881" y="0"/>
                </a:lnTo>
                <a:lnTo>
                  <a:pt x="3158881" y="2486901"/>
                </a:lnTo>
                <a:lnTo>
                  <a:pt x="0" y="248690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48" name="Group 48"/>
          <p:cNvGrpSpPr/>
          <p:nvPr/>
        </p:nvGrpSpPr>
        <p:grpSpPr>
          <a:xfrm rot="-5400000">
            <a:off x="12484259" y="7236787"/>
            <a:ext cx="10698039" cy="415996"/>
            <a:chOff x="0" y="0"/>
            <a:chExt cx="5510722" cy="214286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5510722" cy="214286"/>
            </a:xfrm>
            <a:custGeom>
              <a:avLst/>
              <a:gdLst/>
              <a:ahLst/>
              <a:cxnLst/>
              <a:rect l="l" t="t" r="r" b="b"/>
              <a:pathLst>
                <a:path w="5510722" h="214286">
                  <a:moveTo>
                    <a:pt x="203200" y="0"/>
                  </a:moveTo>
                  <a:lnTo>
                    <a:pt x="5510722" y="0"/>
                  </a:lnTo>
                  <a:lnTo>
                    <a:pt x="5307522" y="214286"/>
                  </a:lnTo>
                  <a:lnTo>
                    <a:pt x="0" y="21428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CECA9D"/>
            </a:solidFill>
          </p:spPr>
        </p:sp>
        <p:sp>
          <p:nvSpPr>
            <p:cNvPr id="50" name="TextBox 50"/>
            <p:cNvSpPr txBox="1"/>
            <p:nvPr/>
          </p:nvSpPr>
          <p:spPr>
            <a:xfrm>
              <a:off x="101600" y="-47625"/>
              <a:ext cx="5307522" cy="2619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51" name="Freeform 51"/>
          <p:cNvSpPr/>
          <p:nvPr/>
        </p:nvSpPr>
        <p:spPr>
          <a:xfrm flipH="1" flipV="1">
            <a:off x="14829904" y="7736885"/>
            <a:ext cx="4858791" cy="3825194"/>
          </a:xfrm>
          <a:custGeom>
            <a:avLst/>
            <a:gdLst/>
            <a:ahLst/>
            <a:cxnLst/>
            <a:rect l="l" t="t" r="r" b="b"/>
            <a:pathLst>
              <a:path w="4858791" h="3825194">
                <a:moveTo>
                  <a:pt x="4858792" y="3825194"/>
                </a:moveTo>
                <a:lnTo>
                  <a:pt x="0" y="3825194"/>
                </a:lnTo>
                <a:lnTo>
                  <a:pt x="0" y="0"/>
                </a:lnTo>
                <a:lnTo>
                  <a:pt x="4858792" y="0"/>
                </a:lnTo>
                <a:lnTo>
                  <a:pt x="4858792" y="3825194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2" name="TextBox 52"/>
          <p:cNvSpPr txBox="1"/>
          <p:nvPr/>
        </p:nvSpPr>
        <p:spPr>
          <a:xfrm>
            <a:off x="11345900" y="1936697"/>
            <a:ext cx="5330626" cy="958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79"/>
              </a:lnSpc>
            </a:pPr>
            <a:r>
              <a:rPr lang="ar-SA" sz="6399" dirty="0" smtClean="0">
                <a:solidFill>
                  <a:srgbClr val="007C72"/>
                </a:solidFill>
                <a:latin typeface="Fira Sans Bold"/>
              </a:rPr>
              <a:t>عنوان</a:t>
            </a:r>
            <a:endParaRPr lang="en-US" sz="6399" dirty="0">
              <a:solidFill>
                <a:srgbClr val="007C72"/>
              </a:solidFill>
              <a:latin typeface="Fira Sans Bold"/>
            </a:endParaRPr>
          </a:p>
        </p:txBody>
      </p:sp>
      <p:sp>
        <p:nvSpPr>
          <p:cNvPr id="53" name="TextBox 53"/>
          <p:cNvSpPr txBox="1"/>
          <p:nvPr/>
        </p:nvSpPr>
        <p:spPr>
          <a:xfrm>
            <a:off x="11345900" y="4434885"/>
            <a:ext cx="5330626" cy="3489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>
                <a:solidFill>
                  <a:srgbClr val="CECA9D"/>
                </a:solidFill>
                <a:latin typeface="Sarala"/>
              </a:rPr>
              <a:t>Presentation is a public speaking</a:t>
            </a: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CECA9D"/>
                </a:solidFill>
                <a:latin typeface="Sarala"/>
              </a:rPr>
              <a:t>activity that aims to convey a</a:t>
            </a: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CECA9D"/>
                </a:solidFill>
                <a:latin typeface="Sarala"/>
              </a:rPr>
              <a:t>message or information. The</a:t>
            </a: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CECA9D"/>
                </a:solidFill>
                <a:latin typeface="Sarala"/>
              </a:rPr>
              <a:t>things conveyed can be in the</a:t>
            </a: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CECA9D"/>
                </a:solidFill>
                <a:latin typeface="Sarala"/>
              </a:rPr>
              <a:t>form of ideas, ideas, programs,</a:t>
            </a: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CECA9D"/>
                </a:solidFill>
                <a:latin typeface="Sarala"/>
              </a:rPr>
              <a:t>products, or services and are</a:t>
            </a: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CECA9D"/>
                </a:solidFill>
                <a:latin typeface="Sarala"/>
              </a:rPr>
              <a:t>usually carried out in a</a:t>
            </a: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CECA9D"/>
                </a:solidFill>
                <a:latin typeface="Sarala"/>
              </a:rPr>
              <a:t>discussion or forum.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975</Words>
  <Application>Microsoft Office PowerPoint</Application>
  <PresentationFormat>Custom</PresentationFormat>
  <Paragraphs>192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Fira Sans Bold</vt:lpstr>
      <vt:lpstr>Mukta Vaani Regular</vt:lpstr>
      <vt:lpstr>Calibri</vt:lpstr>
      <vt:lpstr>Arial</vt:lpstr>
      <vt:lpstr>Times New Roman</vt:lpstr>
      <vt:lpstr>Sarala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Copy of  Template 2.2</dc:title>
  <cp:lastModifiedBy>EMAD ABDULWAHED A ALUSSAIF</cp:lastModifiedBy>
  <cp:revision>2</cp:revision>
  <dcterms:created xsi:type="dcterms:W3CDTF">2006-08-16T00:00:00Z</dcterms:created>
  <dcterms:modified xsi:type="dcterms:W3CDTF">2024-03-06T08:46:01Z</dcterms:modified>
  <dc:identifier>DAF-uEcNmGk</dc:identifier>
</cp:coreProperties>
</file>