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81" r:id="rId5"/>
    <p:sldId id="287" r:id="rId6"/>
    <p:sldId id="283" r:id="rId7"/>
    <p:sldId id="284" r:id="rId8"/>
    <p:sldId id="289" r:id="rId9"/>
    <p:sldId id="290" r:id="rId10"/>
    <p:sldId id="288"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703" autoAdjust="0"/>
  </p:normalViewPr>
  <p:slideViewPr>
    <p:cSldViewPr snapToGrid="0">
      <p:cViewPr varScale="1">
        <p:scale>
          <a:sx n="115" d="100"/>
          <a:sy n="115" d="100"/>
        </p:scale>
        <p:origin x="372" y="108"/>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8/25/2020</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8/25/2020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smtClean="0"/>
              <a:t>Click to edit Master title style</a:t>
            </a:r>
            <a:endParaRPr lang="en-US" noProof="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smtClean="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16.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p:txBody>
          <a:bodyPr/>
          <a:lstStyle/>
          <a:p>
            <a:pPr algn="ctr"/>
            <a:r>
              <a:rPr lang="ar-SA" dirty="0" smtClean="0">
                <a:solidFill>
                  <a:schemeClr val="accent1">
                    <a:lumMod val="75000"/>
                  </a:schemeClr>
                </a:solidFill>
                <a:latin typeface="Al-Mateen" panose="02060803050605020204" pitchFamily="18" charset="-78"/>
                <a:cs typeface="Al-Mateen" panose="02060803050605020204" pitchFamily="18" charset="-78"/>
              </a:rPr>
              <a:t>عمادة السنة الأولى المشتركة</a:t>
            </a:r>
            <a:endParaRPr lang="en-US" dirty="0">
              <a:solidFill>
                <a:schemeClr val="accent1">
                  <a:lumMod val="75000"/>
                </a:schemeClr>
              </a:solidFill>
              <a:latin typeface="Al-Mateen" panose="02060803050605020204" pitchFamily="18" charset="-78"/>
              <a:cs typeface="Al-Mateen" panose="02060803050605020204" pitchFamily="18" charset="-78"/>
            </a:endParaRP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ar-SA" dirty="0" smtClean="0">
                <a:latin typeface="Al-Mateen" panose="02060803050605020204" pitchFamily="18" charset="-78"/>
                <a:cs typeface="Al-Mateen" panose="02060803050605020204" pitchFamily="18" charset="-78"/>
              </a:rPr>
              <a:t>العام الجامعي 1441-1442 هـ</a:t>
            </a:r>
            <a:endParaRPr lang="en-US" dirty="0">
              <a:latin typeface="Al-Mateen" panose="02060803050605020204" pitchFamily="18" charset="-78"/>
              <a:cs typeface="Al-Mateen" panose="02060803050605020204" pitchFamily="18" charset="-78"/>
            </a:endParaRP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12882" y="0"/>
            <a:ext cx="12190227" cy="6858000"/>
            <a:chOff x="-3740" y="0"/>
            <a:chExt cx="12190227"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576E978-A841-4A4F-B153-CC369D9391D3}"/>
                </a:ext>
              </a:extLst>
            </p:cNvPr>
            <p:cNvSpPr/>
            <p:nvPr/>
          </p:nvSpPr>
          <p:spPr>
            <a:xfrm>
              <a:off x="11655454" y="0"/>
              <a:ext cx="531033"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7D739306-7111-46FC-B55C-3437F01AFC0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33932" y="362012"/>
            <a:ext cx="2104992" cy="1408592"/>
          </a:xfrm>
          <a:prstGeom prst="rect">
            <a:avLst/>
          </a:prstGeom>
        </p:spPr>
      </p:pic>
      <p:pic>
        <p:nvPicPr>
          <p:cNvPr id="10" name="Picture 9">
            <a:extLst>
              <a:ext uri="{FF2B5EF4-FFF2-40B4-BE49-F238E27FC236}">
                <a16:creationId xmlns:a16="http://schemas.microsoft.com/office/drawing/2014/main" id="{50960AC3-8442-4B75-B9D1-888F40599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2050" y="1901119"/>
            <a:ext cx="1008756" cy="1066078"/>
          </a:xfrm>
          <a:prstGeom prst="rect">
            <a:avLst/>
          </a:prstGeom>
          <a:ln>
            <a:noFill/>
          </a:ln>
          <a:effectLst>
            <a:outerShdw blurRad="292100" dist="139700" dir="2700000" algn="tl" rotWithShape="0">
              <a:srgbClr val="333333">
                <a:alpha val="65000"/>
              </a:srgbClr>
            </a:outerShdw>
          </a:effectLst>
        </p:spPr>
      </p:pic>
      <p:cxnSp>
        <p:nvCxnSpPr>
          <p:cNvPr id="5" name="Straight Connector 4"/>
          <p:cNvCxnSpPr/>
          <p:nvPr/>
        </p:nvCxnSpPr>
        <p:spPr>
          <a:xfrm flipH="1">
            <a:off x="7407035" y="3097712"/>
            <a:ext cx="4265041" cy="0"/>
          </a:xfrm>
          <a:prstGeom prst="line">
            <a:avLst/>
          </a:prstGeom>
          <a:ln>
            <a:solidFill>
              <a:schemeClr val="accent6">
                <a:lumMod val="50000"/>
              </a:schemeClr>
            </a:solidFill>
          </a:ln>
          <a:effectLst>
            <a:reflection blurRad="6350" stA="50000" endA="300" endPos="90000" dist="508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1584176" y="2567687"/>
            <a:ext cx="2989921" cy="769441"/>
          </a:xfrm>
          <a:prstGeom prst="rect">
            <a:avLst/>
          </a:prstGeom>
          <a:solidFill>
            <a:schemeClr val="bg1"/>
          </a:solidFill>
        </p:spPr>
        <p:txBody>
          <a:bodyPr wrap="none" rtlCol="0">
            <a:spAutoFit/>
          </a:bodyPr>
          <a:lstStyle/>
          <a:p>
            <a:r>
              <a:rPr lang="ar-SA" sz="4400" dirty="0" smtClean="0">
                <a:latin typeface="Al-Mateen" panose="02060803050605020204" pitchFamily="18" charset="-78"/>
                <a:cs typeface="Al-Mateen" panose="02060803050605020204" pitchFamily="18" charset="-78"/>
              </a:rPr>
              <a:t>اللقاء التعريفي</a:t>
            </a:r>
            <a:endParaRPr lang="en-US" sz="4400" dirty="0">
              <a:latin typeface="Al-Mateen" panose="02060803050605020204" pitchFamily="18" charset="-78"/>
              <a:cs typeface="Al-Mateen" panose="02060803050605020204" pitchFamily="18" charset="-78"/>
            </a:endParaRPr>
          </a:p>
        </p:txBody>
      </p:sp>
      <p:cxnSp>
        <p:nvCxnSpPr>
          <p:cNvPr id="15" name="Straight Connector 14"/>
          <p:cNvCxnSpPr/>
          <p:nvPr/>
        </p:nvCxnSpPr>
        <p:spPr>
          <a:xfrm flipH="1">
            <a:off x="984684" y="3324848"/>
            <a:ext cx="4265041" cy="0"/>
          </a:xfrm>
          <a:prstGeom prst="line">
            <a:avLst/>
          </a:prstGeom>
          <a:ln/>
          <a:effectLst/>
        </p:spPr>
        <p:style>
          <a:lnRef idx="3">
            <a:schemeClr val="accent5"/>
          </a:lnRef>
          <a:fillRef idx="0">
            <a:schemeClr val="accent5"/>
          </a:fillRef>
          <a:effectRef idx="2">
            <a:schemeClr val="accent5"/>
          </a:effectRef>
          <a:fontRef idx="minor">
            <a:schemeClr val="tx1"/>
          </a:fontRef>
        </p:style>
      </p:cxnSp>
      <p:sp>
        <p:nvSpPr>
          <p:cNvPr id="16" name="Subtitle 11" descr="subtitle">
            <a:extLst>
              <a:ext uri="{FF2B5EF4-FFF2-40B4-BE49-F238E27FC236}">
                <a16:creationId xmlns:a16="http://schemas.microsoft.com/office/drawing/2014/main" id="{B28A8D9C-5123-4D2B-9272-016EF90E0E50}"/>
              </a:ext>
            </a:extLst>
          </p:cNvPr>
          <p:cNvSpPr txBox="1">
            <a:spLocks/>
          </p:cNvSpPr>
          <p:nvPr/>
        </p:nvSpPr>
        <p:spPr>
          <a:xfrm>
            <a:off x="1070917" y="3573081"/>
            <a:ext cx="4178808" cy="52120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rgbClr val="B260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mtClean="0">
                <a:solidFill>
                  <a:schemeClr val="bg1"/>
                </a:solidFill>
                <a:latin typeface="Al-Mateen" panose="02060803050605020204" pitchFamily="18" charset="-78"/>
                <a:cs typeface="Al-Mateen" panose="02060803050605020204" pitchFamily="18" charset="-78"/>
              </a:rPr>
              <a:t>العام الجامعي 1441-1442 هـ</a:t>
            </a:r>
            <a:endParaRPr lang="ar-SA">
              <a:solidFill>
                <a:schemeClr val="bg1"/>
              </a:solidFill>
              <a:latin typeface="Al-Mateen" panose="02060803050605020204" pitchFamily="18" charset="-78"/>
              <a:cs typeface="Al-Mateen" panose="02060803050605020204" pitchFamily="18" charset="-78"/>
            </a:endParaRPr>
          </a:p>
        </p:txBody>
      </p:sp>
    </p:spTree>
    <p:extLst>
      <p:ext uri="{BB962C8B-B14F-4D97-AF65-F5344CB8AC3E}">
        <p14:creationId xmlns:p14="http://schemas.microsoft.com/office/powerpoint/2010/main" val="172556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74144" y="1250732"/>
            <a:ext cx="4379976" cy="647342"/>
          </a:xfrm>
        </p:spPr>
        <p:txBody>
          <a:bodyPr wrap="none"/>
          <a:lstStyle/>
          <a:p>
            <a:pPr lvl="0" algn="just">
              <a:spcBef>
                <a:spcPts val="1000"/>
              </a:spcBef>
            </a:pPr>
            <a:r>
              <a:rPr lang="ar-SA" dirty="0" smtClean="0">
                <a:latin typeface="Al-Mateen" panose="02060803050605020204" pitchFamily="18" charset="-78"/>
                <a:cs typeface="Al-Mateen" panose="02060803050605020204" pitchFamily="18" charset="-78"/>
              </a:rPr>
              <a:t/>
            </a:r>
            <a:br>
              <a:rPr lang="ar-SA" dirty="0" smtClean="0">
                <a:latin typeface="Al-Mateen" panose="02060803050605020204" pitchFamily="18" charset="-78"/>
                <a:cs typeface="Al-Mateen" panose="02060803050605020204" pitchFamily="18" charset="-78"/>
              </a:rPr>
            </a:b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r>
              <a:rPr lang="ar-SA" dirty="0" smtClean="0">
                <a:latin typeface="Al-Mateen" panose="02060803050605020204" pitchFamily="18" charset="-78"/>
                <a:cs typeface="Al-Mateen" panose="02060803050605020204" pitchFamily="18" charset="-78"/>
              </a:rPr>
              <a:t/>
            </a:r>
            <a:br>
              <a:rPr lang="ar-SA" dirty="0" smtClean="0">
                <a:latin typeface="Al-Mateen" panose="02060803050605020204" pitchFamily="18" charset="-78"/>
                <a:cs typeface="Al-Mateen" panose="02060803050605020204" pitchFamily="18" charset="-78"/>
              </a:rPr>
            </a:b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r>
              <a:rPr lang="ar-SA" dirty="0" smtClean="0">
                <a:latin typeface="Al-Mateen" panose="02060803050605020204" pitchFamily="18" charset="-78"/>
                <a:cs typeface="Al-Mateen" panose="02060803050605020204" pitchFamily="18" charset="-78"/>
              </a:rPr>
              <a:t/>
            </a:r>
            <a:br>
              <a:rPr lang="ar-SA" dirty="0" smtClean="0">
                <a:latin typeface="Al-Mateen" panose="02060803050605020204" pitchFamily="18" charset="-78"/>
                <a:cs typeface="Al-Mateen" panose="02060803050605020204" pitchFamily="18" charset="-78"/>
              </a:rPr>
            </a:b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r>
              <a:rPr lang="ar-SA" dirty="0" smtClean="0">
                <a:latin typeface="Al-Mateen" panose="02060803050605020204" pitchFamily="18" charset="-78"/>
                <a:cs typeface="Al-Mateen" panose="02060803050605020204" pitchFamily="18" charset="-78"/>
              </a:rPr>
              <a:t/>
            </a:r>
            <a:br>
              <a:rPr lang="ar-SA" dirty="0" smtClean="0">
                <a:latin typeface="Al-Mateen" panose="02060803050605020204" pitchFamily="18" charset="-78"/>
                <a:cs typeface="Al-Mateen" panose="02060803050605020204" pitchFamily="18" charset="-78"/>
              </a:rPr>
            </a:b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r>
              <a:rPr lang="ar-SA" dirty="0" smtClean="0">
                <a:latin typeface="Al-Mateen" panose="02060803050605020204" pitchFamily="18" charset="-78"/>
                <a:cs typeface="Al-Mateen" panose="02060803050605020204" pitchFamily="18" charset="-78"/>
              </a:rPr>
              <a:t/>
            </a:r>
            <a:br>
              <a:rPr lang="ar-SA" dirty="0" smtClean="0">
                <a:latin typeface="Al-Mateen" panose="02060803050605020204" pitchFamily="18" charset="-78"/>
                <a:cs typeface="Al-Mateen" panose="02060803050605020204" pitchFamily="18" charset="-78"/>
              </a:rPr>
            </a:b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r>
              <a:rPr lang="ar-SA" dirty="0" smtClean="0">
                <a:latin typeface="Al-Mateen" panose="02060803050605020204" pitchFamily="18" charset="-78"/>
                <a:cs typeface="Al-Mateen" panose="02060803050605020204" pitchFamily="18" charset="-78"/>
              </a:rPr>
              <a:t/>
            </a:r>
            <a:br>
              <a:rPr lang="ar-SA" dirty="0" smtClean="0">
                <a:latin typeface="Al-Mateen" panose="02060803050605020204" pitchFamily="18" charset="-78"/>
                <a:cs typeface="Al-Mateen" panose="02060803050605020204" pitchFamily="18" charset="-78"/>
              </a:rPr>
            </a:b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r>
              <a:rPr lang="ar-SA" dirty="0" smtClean="0">
                <a:latin typeface="Al-Mateen" panose="02060803050605020204" pitchFamily="18" charset="-78"/>
                <a:cs typeface="Al-Mateen" panose="02060803050605020204" pitchFamily="18" charset="-78"/>
              </a:rPr>
              <a:t>وحدة الاختبارات</a:t>
            </a: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r>
              <a:rPr lang="ar-SA" dirty="0">
                <a:latin typeface="Al-Mateen" panose="02060803050605020204" pitchFamily="18" charset="-78"/>
                <a:cs typeface="Al-Mateen" panose="02060803050605020204" pitchFamily="18" charset="-78"/>
              </a:rPr>
              <a:t/>
            </a:r>
            <a:br>
              <a:rPr lang="ar-SA" dirty="0">
                <a:latin typeface="Al-Mateen" panose="02060803050605020204" pitchFamily="18" charset="-78"/>
                <a:cs typeface="Al-Mateen" panose="02060803050605020204" pitchFamily="18" charset="-78"/>
              </a:rPr>
            </a:br>
            <a:endParaRPr lang="en-US" dirty="0">
              <a:latin typeface="Al-Mateen" panose="02060803050605020204" pitchFamily="18" charset="-78"/>
              <a:cs typeface="Al-Mateen" panose="02060803050605020204" pitchFamily="18" charset="-78"/>
            </a:endParaRP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74728" y="5630209"/>
            <a:ext cx="4178808" cy="521208"/>
          </a:xfrm>
        </p:spPr>
        <p:txBody>
          <a:bodyPr/>
          <a:lstStyle/>
          <a:p>
            <a:r>
              <a:rPr lang="ar-SA" b="1" dirty="0"/>
              <a:t>التعاريف التوضيحية لوحدة الاختبارات</a:t>
            </a:r>
            <a:endParaRPr lang="en-US" dirty="0"/>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صورة 2"/>
          <p:cNvPicPr>
            <a:picLocks noChangeAspect="1"/>
          </p:cNvPicPr>
          <p:nvPr/>
        </p:nvPicPr>
        <p:blipFill>
          <a:blip r:embed="rId3"/>
          <a:stretch>
            <a:fillRect/>
          </a:stretch>
        </p:blipFill>
        <p:spPr>
          <a:xfrm>
            <a:off x="6830291" y="734292"/>
            <a:ext cx="5279378" cy="4696690"/>
          </a:xfrm>
          <a:prstGeom prst="rect">
            <a:avLst/>
          </a:prstGeom>
        </p:spPr>
      </p:pic>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6891564" cy="1012961"/>
          </a:xfrm>
        </p:spPr>
        <p:txBody>
          <a:bodyPr/>
          <a:lstStyle/>
          <a:p>
            <a:pPr rtl="1"/>
            <a:r>
              <a:rPr lang="en-US" dirty="0"/>
              <a:t/>
            </a:r>
            <a:br>
              <a:rPr lang="en-US" dirty="0"/>
            </a:br>
            <a:endParaRPr lang="en-US"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066243" y="1104465"/>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177433" y="1735173"/>
            <a:ext cx="3943064" cy="3917360"/>
          </a:xfrm>
        </p:spPr>
        <p:txBody>
          <a:bodyPr/>
          <a:lstStyle/>
          <a:p>
            <a:pPr algn="r" rtl="1"/>
            <a:r>
              <a:rPr lang="ar-SA" sz="2000" b="1" dirty="0"/>
              <a:t>المادة الحادية عشرة</a:t>
            </a:r>
            <a:r>
              <a:rPr lang="ar-SA" sz="2000" b="1" dirty="0" smtClean="0"/>
              <a:t>: </a:t>
            </a:r>
            <a:r>
              <a:rPr lang="ar-SA" sz="1800" b="1" dirty="0">
                <a:solidFill>
                  <a:srgbClr val="FF0000"/>
                </a:solidFill>
                <a:latin typeface="Calibri" panose="020F0502020204030204" pitchFamily="34" charset="0"/>
                <a:ea typeface="Calibri" panose="020F0502020204030204" pitchFamily="34" charset="0"/>
                <a:cs typeface="Arial" panose="020B0604020202020204" pitchFamily="34" charset="0"/>
              </a:rPr>
              <a:t>(فيما يخص الأعمل </a:t>
            </a:r>
            <a:r>
              <a:rPr lang="ar-SA" sz="18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الفصلية):</a:t>
            </a:r>
            <a:r>
              <a:rPr lang="ar-SA" sz="1800" b="1" dirty="0" smtClean="0"/>
              <a:t> </a:t>
            </a:r>
            <a:endParaRPr lang="en-US" sz="1800" dirty="0"/>
          </a:p>
          <a:p>
            <a:pPr algn="r" rtl="1"/>
            <a:r>
              <a:rPr lang="ar-SA" sz="2000" dirty="0"/>
              <a:t>كل طالب أو طالبة يرتكب إحدى المخالفات النصوص عليها في البندين (6-7) من المادة العاشرة المختصة بنظام الامتحان والغش يخضع للقواعد الآتية:</a:t>
            </a:r>
            <a:endParaRPr lang="en-US" sz="2000" dirty="0"/>
          </a:p>
          <a:p>
            <a:pPr lvl="0" algn="r" rtl="1"/>
            <a:r>
              <a:rPr lang="ar-SA" sz="2000" dirty="0"/>
              <a:t>من ثبت عليه الغش أو محاولته في امتحان من امتحانات أعمال السنة يحرم من درجة الامتحان، ويحرم من المادة كل من يتكرر منه ذلك</a:t>
            </a:r>
            <a:r>
              <a:rPr lang="ar-SA" sz="2000" dirty="0" smtClean="0"/>
              <a:t>.</a:t>
            </a:r>
            <a:endParaRPr lang="en-US" sz="2000"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412202" y="1244597"/>
            <a:ext cx="548640" cy="54864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a:t>
            </a:fld>
            <a:endParaRPr lang="en-US" sz="1200" dirty="0">
              <a:solidFill>
                <a:schemeClr val="bg1"/>
              </a:solidFill>
            </a:endParaRPr>
          </a:p>
        </p:txBody>
      </p:sp>
      <p:sp>
        <p:nvSpPr>
          <p:cNvPr id="2" name="Text Placeholder 1"/>
          <p:cNvSpPr>
            <a:spLocks noGrp="1"/>
          </p:cNvSpPr>
          <p:nvPr>
            <p:ph type="body" sz="quarter" idx="12"/>
          </p:nvPr>
        </p:nvSpPr>
        <p:spPr>
          <a:xfrm>
            <a:off x="4623591" y="1947824"/>
            <a:ext cx="3704497" cy="3729397"/>
          </a:xfrm>
        </p:spPr>
        <p:txBody>
          <a:bodyPr/>
          <a:lstStyle/>
          <a:p>
            <a:pPr algn="just" rtl="1">
              <a:lnSpc>
                <a:spcPct val="115000"/>
              </a:lnSpc>
              <a:spcAft>
                <a:spcPts val="800"/>
              </a:spcAft>
            </a:pPr>
            <a:r>
              <a:rPr lang="ar-SA" sz="2000" b="1" dirty="0">
                <a:latin typeface="Calibri" panose="020F0502020204030204" pitchFamily="34" charset="0"/>
                <a:ea typeface="Calibri" panose="020F0502020204030204" pitchFamily="34" charset="0"/>
                <a:cs typeface="Arial" panose="020B0604020202020204" pitchFamily="34" charset="0"/>
              </a:rPr>
              <a:t>المادة الثالثة </a:t>
            </a:r>
            <a:r>
              <a:rPr lang="ar-SA" sz="2000" b="1" dirty="0" smtClean="0">
                <a:latin typeface="Calibri" panose="020F0502020204030204" pitchFamily="34" charset="0"/>
                <a:ea typeface="Calibri" panose="020F0502020204030204" pitchFamily="34" charset="0"/>
                <a:cs typeface="Arial" panose="020B0604020202020204" pitchFamily="34" charset="0"/>
              </a:rPr>
              <a:t>والعشرون </a:t>
            </a:r>
            <a:r>
              <a:rPr lang="ar-SA" sz="16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(فيما يخص الأعمل الفصلية):</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a:latin typeface="Calibri" panose="020F0502020204030204" pitchFamily="34" charset="0"/>
                <a:ea typeface="Calibri" panose="020F0502020204030204" pitchFamily="34" charset="0"/>
                <a:cs typeface="Arial" panose="020B0604020202020204" pitchFamily="34" charset="0"/>
              </a:rPr>
              <a:t>تحتسب درجة الأعمال الفصلية للمقرر بإحدى الطريقتين الآتيتين:</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a:latin typeface="Calibri" panose="020F0502020204030204" pitchFamily="34" charset="0"/>
                <a:ea typeface="Calibri" panose="020F0502020204030204" pitchFamily="34" charset="0"/>
                <a:cs typeface="Arial" panose="020B0604020202020204" pitchFamily="34" charset="0"/>
              </a:rPr>
              <a:t>ا. الاختبارات الشفهية أو العملية أو البحوث أو أنواع النشاط الصفي الأخرى أو منها جميعاً أو من بعضها واختبار تحريري واحد على الأقل.</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r>
              <a:rPr lang="ar-SA" sz="2000" dirty="0">
                <a:latin typeface="Calibri" panose="020F0502020204030204" pitchFamily="34" charset="0"/>
                <a:ea typeface="Calibri" panose="020F0502020204030204" pitchFamily="34" charset="0"/>
                <a:cs typeface="Arial" panose="020B0604020202020204" pitchFamily="34" charset="0"/>
              </a:rPr>
              <a:t>ب. اختبارين تحريرين على الأقل.</a:t>
            </a:r>
            <a:endParaRPr lang="en-US" sz="2000" dirty="0"/>
          </a:p>
        </p:txBody>
      </p:sp>
      <p:sp>
        <p:nvSpPr>
          <p:cNvPr id="3" name="مستطيل 2"/>
          <p:cNvSpPr/>
          <p:nvPr/>
        </p:nvSpPr>
        <p:spPr>
          <a:xfrm>
            <a:off x="1234020" y="377424"/>
            <a:ext cx="6041695" cy="489749"/>
          </a:xfrm>
          <a:prstGeom prst="rect">
            <a:avLst/>
          </a:prstGeom>
        </p:spPr>
        <p:txBody>
          <a:bodyPr wrap="square">
            <a:spAutoFit/>
          </a:bodyPr>
          <a:lstStyle/>
          <a:p>
            <a:pPr algn="ctr" rtl="1">
              <a:lnSpc>
                <a:spcPct val="115000"/>
              </a:lnSpc>
              <a:spcAft>
                <a:spcPts val="800"/>
              </a:spcAft>
            </a:pP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لائحة الاختبارات للمرحلة الجامعية والقواعد التنفيذية:</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882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xmlns="" val="1"/>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a:xfrm>
            <a:off x="661782" y="308450"/>
            <a:ext cx="10206264" cy="519293"/>
          </a:xfrm>
        </p:spPr>
        <p:txBody>
          <a:bodyPr/>
          <a:lstStyle/>
          <a:p>
            <a:pPr algn="r"/>
            <a:r>
              <a:rPr lang="ar-SA" b="1" dirty="0"/>
              <a:t>المادة الحادية عشرة: </a:t>
            </a:r>
            <a:r>
              <a:rPr lang="en-US" dirty="0"/>
              <a:t/>
            </a:r>
            <a:br>
              <a:rPr lang="en-US" dirty="0"/>
            </a:br>
            <a:endParaRPr lang="en-US" dirty="0"/>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48493" y="2305050"/>
            <a:ext cx="547688" cy="547688"/>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196181" y="827743"/>
            <a:ext cx="8959387" cy="5639618"/>
          </a:xfrm>
        </p:spPr>
        <p:txBody>
          <a:bodyPr/>
          <a:lstStyle/>
          <a:p>
            <a:pPr lvl="0" algn="r" rtl="1"/>
            <a:r>
              <a:rPr lang="ar-SA" sz="2000" dirty="0"/>
              <a:t>من غش أو ثبت عليه محاولة الغش في الامتحان النهائي: </a:t>
            </a:r>
            <a:endParaRPr lang="en-US" sz="2000" dirty="0"/>
          </a:p>
          <a:p>
            <a:pPr lvl="0" algn="r" rtl="1"/>
            <a:r>
              <a:rPr lang="ar-SA" sz="2000" dirty="0"/>
              <a:t>كل طالب أو طالبة يحاول الغش بأي صورة كانت أو يضبط معه كل ماله علاقة </a:t>
            </a:r>
            <a:r>
              <a:rPr lang="ar-SA" sz="2000" dirty="0" smtClean="0"/>
              <a:t>بالمقرر</a:t>
            </a:r>
            <a:r>
              <a:rPr lang="ar-SA" sz="2000" dirty="0"/>
              <a:t>، يعتبر امتحانه ملغياً في المقرر الذي أرتكب فيه المخالفة ويمنح </a:t>
            </a:r>
            <a:r>
              <a:rPr lang="ar-SA" sz="2000" dirty="0" smtClean="0"/>
              <a:t>درجة </a:t>
            </a:r>
            <a:r>
              <a:rPr lang="ar-SA" sz="2000" dirty="0"/>
              <a:t>(صفر) في المقرر السابق والتالي مالم يكن متطلب سابق فيلغي المقرر الذي يسبقه أو يليه.</a:t>
            </a:r>
            <a:endParaRPr lang="en-US" sz="2000" dirty="0"/>
          </a:p>
          <a:p>
            <a:pPr lvl="0" algn="r" rtl="1"/>
            <a:r>
              <a:rPr lang="ar-SA" sz="2000" dirty="0"/>
              <a:t>يفصل من الجامعة لمدة سنة دراسية واحدة، الطالب الذي يدان بالغش في الامتحان النهائي للمرة الثانية وفي حالة التكرار للمرة الثالثة يتم فصله من الجامعة نهائياً</a:t>
            </a:r>
            <a:r>
              <a:rPr lang="ar-SA" sz="2000" dirty="0" smtClean="0"/>
              <a:t>.</a:t>
            </a:r>
            <a:endParaRPr lang="ar-SA" sz="2000" dirty="0" smtClean="0">
              <a:solidFill>
                <a:schemeClr val="bg1"/>
              </a:solidFill>
            </a:endParaRPr>
          </a:p>
          <a:p>
            <a:pPr marL="0" lvl="0" indent="0" algn="r" rtl="1">
              <a:buNone/>
            </a:pPr>
            <a:r>
              <a:rPr lang="ar-SA" sz="2000" dirty="0" smtClean="0">
                <a:solidFill>
                  <a:schemeClr val="bg1"/>
                </a:solidFill>
              </a:rPr>
              <a:t>من </a:t>
            </a:r>
            <a:r>
              <a:rPr lang="ar-SA" sz="2000" dirty="0">
                <a:solidFill>
                  <a:schemeClr val="bg1"/>
                </a:solidFill>
              </a:rPr>
              <a:t>يضبط متلبساً بالغش أو محاولة الغش في الامتحان النهائي:</a:t>
            </a:r>
            <a:endParaRPr lang="en-US" sz="2000" dirty="0">
              <a:solidFill>
                <a:schemeClr val="bg1"/>
              </a:solidFill>
            </a:endParaRPr>
          </a:p>
          <a:p>
            <a:pPr marL="0" lvl="0" indent="0" algn="r" rtl="1">
              <a:buNone/>
            </a:pPr>
            <a:r>
              <a:rPr lang="ar-SA" sz="2000" dirty="0">
                <a:solidFill>
                  <a:schemeClr val="bg1"/>
                </a:solidFill>
              </a:rPr>
              <a:t>يخرجه رئيس اللجنة أو مراقب الامتحانات من قاعة الامتحان.</a:t>
            </a:r>
            <a:endParaRPr lang="en-US" sz="2000" dirty="0">
              <a:solidFill>
                <a:schemeClr val="bg1"/>
              </a:solidFill>
            </a:endParaRPr>
          </a:p>
          <a:p>
            <a:pPr marL="0" lvl="0" indent="0" algn="r" rtl="1">
              <a:buNone/>
            </a:pPr>
            <a:r>
              <a:rPr lang="ar-SA" sz="2000" dirty="0">
                <a:solidFill>
                  <a:schemeClr val="bg1"/>
                </a:solidFill>
              </a:rPr>
              <a:t>يحرر محضراً بتفصيل ما وقع ويقدمه مع المستندات إلى عميد الكلية أو من ينيبه ليحيل فوراً إلى لجنة التحقيق ثم ترفع التقارير للجنة الدائمة للتأديب بالجامعة.</a:t>
            </a:r>
            <a:endParaRPr lang="en-US" sz="2000" dirty="0">
              <a:solidFill>
                <a:schemeClr val="bg1"/>
              </a:solidFill>
            </a:endParaRP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4</a:t>
            </a:fld>
            <a:endParaRPr lang="en-US" sz="1200" dirty="0">
              <a:solidFill>
                <a:schemeClr val="bg1"/>
              </a:solidFill>
            </a:endParaRPr>
          </a:p>
        </p:txBody>
      </p:sp>
      <p:sp>
        <p:nvSpPr>
          <p:cNvPr id="2" name="عنصر نائب للمحتوى 1"/>
          <p:cNvSpPr>
            <a:spLocks noGrp="1"/>
          </p:cNvSpPr>
          <p:nvPr>
            <p:ph sz="quarter" idx="15"/>
          </p:nvPr>
        </p:nvSpPr>
        <p:spPr/>
        <p:txBody>
          <a:bodyPr/>
          <a:lstStyle/>
          <a:p>
            <a:endParaRPr lang="ar-SA"/>
          </a:p>
        </p:txBody>
      </p:sp>
    </p:spTree>
    <p:extLst>
      <p:ext uri="{BB962C8B-B14F-4D97-AF65-F5344CB8AC3E}">
        <p14:creationId xmlns:p14="http://schemas.microsoft.com/office/powerpoint/2010/main" val="371121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249382" y="1482435"/>
            <a:ext cx="6982691" cy="5341311"/>
            <a:chOff x="0" y="3808320"/>
            <a:chExt cx="7833208" cy="2547440"/>
          </a:xfrm>
        </p:grpSpPr>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xmlns=""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 uri="{C183D7F6-B498-43B3-948B-1728B52AA6E4}">
                  <adec:decorative xmlns:adec="http://schemas.microsoft.com/office/drawing/2017/decorative" xmlns=""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sp>
        <p:nvSpPr>
          <p:cNvPr id="3" name="Text Placeholder 2"/>
          <p:cNvSpPr>
            <a:spLocks noGrp="1"/>
          </p:cNvSpPr>
          <p:nvPr>
            <p:ph type="body" sz="quarter" idx="11"/>
          </p:nvPr>
        </p:nvSpPr>
        <p:spPr>
          <a:xfrm>
            <a:off x="415636" y="1704110"/>
            <a:ext cx="6048664" cy="4348838"/>
          </a:xfrm>
        </p:spPr>
        <p:txBody>
          <a:bodyPr/>
          <a:lstStyle/>
          <a:p>
            <a:pPr lvl="0" algn="r" rtl="1"/>
            <a:r>
              <a:rPr lang="ar-SA" sz="2000" dirty="0">
                <a:solidFill>
                  <a:schemeClr val="bg1"/>
                </a:solidFill>
              </a:rPr>
              <a:t>من يرتكب مخالفات أخرى داخل أماكن الامتحانات ينذره مراقب الامتحان وفي حال تكرار المخالفة يخرجه رئس اللجنة أو مراقب الامتحان من القاعة ويحرر محضراً بما وقع ويقدمه إلى عميد الكلية أو من ينيبه ليحيله إلى لجنة التحقيق، وفي حالة إخراج الطالب من قاعة الامتحان تلغي الدرجة المخصصة للامتحان في تلك المادة.</a:t>
            </a:r>
            <a:endParaRPr lang="en-US" sz="2000" dirty="0">
              <a:solidFill>
                <a:schemeClr val="bg1"/>
              </a:solidFill>
            </a:endParaRPr>
          </a:p>
          <a:p>
            <a:pPr lvl="0" algn="r" rtl="1"/>
            <a:r>
              <a:rPr lang="ar-SA" sz="2000" dirty="0">
                <a:solidFill>
                  <a:schemeClr val="bg1"/>
                </a:solidFill>
              </a:rPr>
              <a:t>من يدخل طالباً أو طالبة بديلاً عنه في الامتحان: </a:t>
            </a:r>
            <a:endParaRPr lang="en-US" sz="2000" dirty="0">
              <a:solidFill>
                <a:schemeClr val="bg1"/>
              </a:solidFill>
            </a:endParaRPr>
          </a:p>
          <a:p>
            <a:pPr lvl="0" algn="r" rtl="1"/>
            <a:r>
              <a:rPr lang="ar-SA" sz="2000" dirty="0">
                <a:solidFill>
                  <a:schemeClr val="bg1"/>
                </a:solidFill>
              </a:rPr>
              <a:t>يعتبر راسباً في المادة.</a:t>
            </a:r>
            <a:endParaRPr lang="en-US" sz="2000" dirty="0">
              <a:solidFill>
                <a:schemeClr val="bg1"/>
              </a:solidFill>
            </a:endParaRPr>
          </a:p>
          <a:p>
            <a:pPr lvl="0" algn="r" rtl="1"/>
            <a:r>
              <a:rPr lang="ar-SA" sz="2000" dirty="0">
                <a:solidFill>
                  <a:schemeClr val="bg1"/>
                </a:solidFill>
              </a:rPr>
              <a:t>يفصل من الجامعة في الفصل الدراسي التالي.</a:t>
            </a:r>
            <a:endParaRPr lang="en-US" sz="2000" dirty="0">
              <a:solidFill>
                <a:schemeClr val="bg1"/>
              </a:solidFill>
            </a:endParaRPr>
          </a:p>
          <a:p>
            <a:pPr lvl="0" algn="r" rtl="1"/>
            <a:r>
              <a:rPr lang="ar-SA" sz="2000" dirty="0">
                <a:solidFill>
                  <a:schemeClr val="bg1"/>
                </a:solidFill>
              </a:rPr>
              <a:t>لا يسمح له بالتسجيل في الفصل الصيفي.</a:t>
            </a:r>
            <a:endParaRPr lang="en-US" sz="2000" dirty="0">
              <a:solidFill>
                <a:schemeClr val="bg1"/>
              </a:solidFill>
            </a:endParaRPr>
          </a:p>
          <a:p>
            <a:pPr lvl="0" algn="r" rtl="1"/>
            <a:r>
              <a:rPr lang="ar-SA" sz="2000" dirty="0">
                <a:solidFill>
                  <a:schemeClr val="bg1"/>
                </a:solidFill>
              </a:rPr>
              <a:t>كل طالب أو طالبة يدخل بدلاً عن طالب أو طالبة في الامتحان: </a:t>
            </a:r>
            <a:endParaRPr lang="en-US" sz="2000" dirty="0">
              <a:solidFill>
                <a:schemeClr val="bg1"/>
              </a:solidFill>
            </a:endParaRPr>
          </a:p>
          <a:p>
            <a:pPr lvl="0" algn="r" rtl="1"/>
            <a:r>
              <a:rPr lang="ar-SA" sz="2000" dirty="0">
                <a:solidFill>
                  <a:schemeClr val="bg1"/>
                </a:solidFill>
              </a:rPr>
              <a:t>يفصل من الجامعة في الفصل الدراسي التالي.</a:t>
            </a:r>
            <a:endParaRPr lang="en-US" sz="2000" dirty="0">
              <a:solidFill>
                <a:schemeClr val="bg1"/>
              </a:solidFill>
            </a:endParaRPr>
          </a:p>
          <a:p>
            <a:pPr lvl="0" algn="r"/>
            <a:r>
              <a:rPr lang="ar-SA" sz="2000" dirty="0">
                <a:solidFill>
                  <a:schemeClr val="bg1"/>
                </a:solidFill>
              </a:rPr>
              <a:t>لا يسمح له التسجيل في الفصل الصيفي.</a:t>
            </a:r>
            <a:endParaRPr lang="en-US" sz="2000" dirty="0">
              <a:solidFill>
                <a:schemeClr val="bg1"/>
              </a:solidFill>
            </a:endParaRPr>
          </a:p>
          <a:p>
            <a:endParaRPr lang="en-US" dirty="0"/>
          </a:p>
        </p:txBody>
      </p:sp>
      <p:sp>
        <p:nvSpPr>
          <p:cNvPr id="4" name="Title 3"/>
          <p:cNvSpPr>
            <a:spLocks noGrp="1"/>
          </p:cNvSpPr>
          <p:nvPr>
            <p:ph type="title"/>
          </p:nvPr>
        </p:nvSpPr>
        <p:spPr>
          <a:xfrm>
            <a:off x="785586" y="665018"/>
            <a:ext cx="5005614" cy="581810"/>
          </a:xfrm>
        </p:spPr>
        <p:txBody>
          <a:bodyPr/>
          <a:lstStyle/>
          <a:p>
            <a:pPr algn="r"/>
            <a:r>
              <a:rPr lang="ar-SA" b="1" dirty="0"/>
              <a:t>المادة الحادية عشرة:</a:t>
            </a:r>
            <a:endParaRPr lang="en-US" dirty="0"/>
          </a:p>
        </p:txBody>
      </p:sp>
    </p:spTree>
    <p:extLst>
      <p:ext uri="{BB962C8B-B14F-4D97-AF65-F5344CB8AC3E}">
        <p14:creationId xmlns:p14="http://schemas.microsoft.com/office/powerpoint/2010/main" val="162433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526473"/>
            <a:ext cx="7370618" cy="5829288"/>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840178" y="95502"/>
            <a:ext cx="5005614" cy="418329"/>
          </a:xfrm>
        </p:spPr>
        <p:txBody>
          <a:bodyPr/>
          <a:lstStyle/>
          <a:p>
            <a:pPr algn="r"/>
            <a:r>
              <a:rPr lang="ar-SA" b="1" dirty="0" smtClean="0">
                <a:latin typeface="Calibri" panose="020F0502020204030204" pitchFamily="34" charset="0"/>
                <a:cs typeface="Times New Roman" panose="02020603050405020304" pitchFamily="18" charset="0"/>
              </a:rPr>
              <a:t>بعض تعليمات الاختبارات</a:t>
            </a:r>
            <a:endParaRPr lang="en-US" dirty="0">
              <a:solidFill>
                <a:schemeClr val="bg1"/>
              </a:solidFill>
            </a:endParaRP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221673" y="942109"/>
            <a:ext cx="6242625" cy="5110838"/>
          </a:xfrm>
        </p:spPr>
        <p:txBody>
          <a:bodyPr/>
          <a:lstStyle/>
          <a:p>
            <a:pPr marL="342900" lvl="0" indent="-342900" algn="r" rtl="1">
              <a:lnSpc>
                <a:spcPct val="100000"/>
              </a:lnSpc>
              <a:spcAft>
                <a:spcPts val="1000"/>
              </a:spcAft>
              <a:buFont typeface="+mj-lt"/>
              <a:buAutoNum type="arabicPeriod"/>
            </a:pP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التواجد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داخل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لجنة الاختبار قبل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الاختبار بـ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10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دقيقة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Font typeface="+mj-lt"/>
              <a:buAutoNum type="arabicPeriod"/>
            </a:pP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لا يسمح للطلاب بالدخول إلى القاعة بعد مضي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15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دقيقة من وقت الاختبارات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Font typeface="+mj-lt"/>
              <a:buAutoNum type="arabicPeriod"/>
            </a:pP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لا يسمح للطلاب بالخروج من القاعة قبل مضي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15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دقيقة من وقت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الاختبارات. </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Font typeface="+mj-lt"/>
              <a:buAutoNum type="arabicPeriod"/>
            </a:pP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التأكد من وجود إثبات شخصية مع جميع الطلاب وفي حالة عدم وجود إثبات شخصية لا يسمح للطالب دخول لجنة الاختبارات.</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Font typeface="+mj-lt"/>
              <a:buAutoNum type="arabicPeriod"/>
            </a:pP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التأكيد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من الطلاب بترك كل ما يتعلق بمقرر الاختبار خارج القاعة (كتب، مذكرات.. إلخ).</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Font typeface="+mj-lt"/>
              <a:buAutoNum type="arabicPeriod"/>
            </a:pP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التأكيد بعدم وجود هاتف جوال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داخل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لجنة الاختبارات.</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Font typeface="+mj-lt"/>
              <a:buAutoNum type="arabicPeriod"/>
            </a:pP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التأكد من </a:t>
            </a:r>
            <a:r>
              <a:rPr lang="ar-SA"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التوقيع في </a:t>
            </a:r>
            <a:r>
              <a:rPr lang="ar-SA"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كشف الحضور.</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solidFill>
                <a:schemeClr val="bg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3397520"/>
            <a:ext cx="7356764" cy="29582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729343" y="2574560"/>
            <a:ext cx="5005614" cy="822960"/>
          </a:xfrm>
        </p:spPr>
        <p:txBody>
          <a:bodyPr/>
          <a:lstStyle/>
          <a:p>
            <a:pPr algn="r"/>
            <a:r>
              <a:rPr lang="ar-SA" dirty="0" smtClean="0"/>
              <a:t>التغيب عن الاختبار</a:t>
            </a:r>
            <a:endParaRPr lang="en-US" dirty="0">
              <a:solidFill>
                <a:schemeClr val="tx1"/>
              </a:solidFill>
            </a:endParaRP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4114800"/>
            <a:ext cx="5005614" cy="1938147"/>
          </a:xfrm>
        </p:spPr>
        <p:txBody>
          <a:bodyPr/>
          <a:lstStyle/>
          <a:p>
            <a:pPr marL="0" indent="0" algn="r">
              <a:buNone/>
            </a:pPr>
            <a:r>
              <a:rPr lang="ar-SA" sz="2400" dirty="0" smtClean="0"/>
              <a:t>في حال تغيب الطالب عن أحد الاختبارات يقدم عذر مقبول بالشروط المتبعة خلال أسبوع</a:t>
            </a:r>
            <a:r>
              <a:rPr lang="ar-SA" dirty="0"/>
              <a:t>.</a:t>
            </a:r>
            <a:endParaRPr lang="en-US" dirty="0">
              <a:solidFill>
                <a:schemeClr val="tx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Tree>
    <p:extLst>
      <p:ext uri="{BB962C8B-B14F-4D97-AF65-F5344CB8AC3E}">
        <p14:creationId xmlns:p14="http://schemas.microsoft.com/office/powerpoint/2010/main" val="87652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xmlns=""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dirty="0" smtClean="0"/>
              <a:t>]DR. FAHD ALOBALI</a:t>
            </a:r>
            <a:endParaRPr lang="en-US" dirty="0"/>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xmlns=""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smtClean="0"/>
              <a:t>5611</a:t>
            </a:r>
            <a:endParaRPr lang="en-US" dirty="0"/>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xmlns=""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t>Email</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xmlns=""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p:pic>
      <p:sp>
        <p:nvSpPr>
          <p:cNvPr id="88" name="Text Placeholder 87" descr="user website">
            <a:extLst>
              <a:ext uri="{FF2B5EF4-FFF2-40B4-BE49-F238E27FC236}">
                <a16:creationId xmlns:a16="http://schemas.microsoft.com/office/drawing/2014/main" id="{3717E33B-5954-4CDC-B30A-BD21BED6DD45}"/>
              </a:ext>
            </a:extLst>
          </p:cNvPr>
          <p:cNvSpPr>
            <a:spLocks noGrp="1"/>
          </p:cNvSpPr>
          <p:nvPr>
            <p:ph type="body" sz="quarter" idx="18"/>
          </p:nvPr>
        </p:nvSpPr>
        <p:spPr/>
        <p:txBody>
          <a:bodyPr/>
          <a:lstStyle/>
          <a:p>
            <a:r>
              <a:rPr lang="en-US" dirty="0"/>
              <a:t>Website</a:t>
            </a:r>
          </a:p>
        </p:txBody>
      </p:sp>
    </p:spTree>
    <p:extLst>
      <p:ext uri="{BB962C8B-B14F-4D97-AF65-F5344CB8AC3E}">
        <p14:creationId xmlns:p14="http://schemas.microsoft.com/office/powerpoint/2010/main" val="2674200297"/>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75C36-314A-42CB-9114-6E0CE4AB2735}">
  <ds:schemaRefs>
    <ds:schemaRef ds:uri="http://purl.org/dc/elements/1.1/"/>
    <ds:schemaRef ds:uri="71af3243-3dd4-4a8d-8c0d-dd76da1f02a5"/>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538</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Al-Mateen</vt:lpstr>
      <vt:lpstr>Arial</vt:lpstr>
      <vt:lpstr>Calibri</vt:lpstr>
      <vt:lpstr>Calibri Light</vt:lpstr>
      <vt:lpstr>Corbel</vt:lpstr>
      <vt:lpstr>Times New Roman</vt:lpstr>
      <vt:lpstr>Office Theme</vt:lpstr>
      <vt:lpstr>عمادة السنة الأولى المشتركة</vt:lpstr>
      <vt:lpstr>            وحدة الاختبارات  </vt:lpstr>
      <vt:lpstr> </vt:lpstr>
      <vt:lpstr>المادة الحادية عشرة:  </vt:lpstr>
      <vt:lpstr>المادة الحادية عشرة:</vt:lpstr>
      <vt:lpstr>بعض تعليمات الاختبارات</vt:lpstr>
      <vt:lpstr>التغيب عن الاختبار</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2020-07-21T07:03:26Z</dcterms:created>
  <dcterms:modified xsi:type="dcterms:W3CDTF">2020-08-25T08:02:06Z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