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3" r:id="rId4"/>
    <p:sldId id="294" r:id="rId5"/>
    <p:sldId id="291" r:id="rId6"/>
    <p:sldId id="295" r:id="rId7"/>
    <p:sldId id="296" r:id="rId8"/>
    <p:sldId id="298" r:id="rId9"/>
    <p:sldId id="299" r:id="rId10"/>
    <p:sldId id="300" r:id="rId11"/>
    <p:sldId id="301" r:id="rId12"/>
    <p:sldId id="308" r:id="rId13"/>
    <p:sldId id="314" r:id="rId14"/>
    <p:sldId id="297" r:id="rId15"/>
    <p:sldId id="302" r:id="rId16"/>
    <p:sldId id="303" r:id="rId17"/>
    <p:sldId id="306" r:id="rId18"/>
    <p:sldId id="309" r:id="rId19"/>
    <p:sldId id="304" r:id="rId20"/>
    <p:sldId id="307" r:id="rId21"/>
    <p:sldId id="310" r:id="rId22"/>
    <p:sldId id="278" r:id="rId23"/>
    <p:sldId id="292" r:id="rId24"/>
    <p:sldId id="311" r:id="rId25"/>
    <p:sldId id="312" r:id="rId26"/>
    <p:sldId id="315" r:id="rId27"/>
    <p:sldId id="316" r:id="rId28"/>
    <p:sldId id="313" r:id="rId29"/>
    <p:sldId id="27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p:cViewPr varScale="1">
        <p:scale>
          <a:sx n="111" d="100"/>
          <a:sy n="111" d="100"/>
        </p:scale>
        <p:origin x="16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089" name="Rectangle 17">
            <a:extLst>
              <a:ext uri="{FF2B5EF4-FFF2-40B4-BE49-F238E27FC236}">
                <a16:creationId xmlns:a16="http://schemas.microsoft.com/office/drawing/2014/main" xmlns="" id="{AF7A46F1-CD93-4F6B-805B-670F49E49DE8}"/>
              </a:ext>
            </a:extLst>
          </p:cNvPr>
          <p:cNvSpPr>
            <a:spLocks noChangeArrowheads="1"/>
          </p:cNvSpPr>
          <p:nvPr/>
        </p:nvSpPr>
        <p:spPr bwMode="gray">
          <a:xfrm>
            <a:off x="8004175" y="0"/>
            <a:ext cx="1139825" cy="6858000"/>
          </a:xfrm>
          <a:prstGeom prst="rect">
            <a:avLst/>
          </a:prstGeom>
          <a:solidFill>
            <a:schemeClr val="bg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090" name="Rectangle 18">
            <a:extLst>
              <a:ext uri="{FF2B5EF4-FFF2-40B4-BE49-F238E27FC236}">
                <a16:creationId xmlns:a16="http://schemas.microsoft.com/office/drawing/2014/main" xmlns="" id="{9A57DA3A-2156-4F0D-B854-5D26C44E4702}"/>
              </a:ext>
            </a:extLst>
          </p:cNvPr>
          <p:cNvSpPr>
            <a:spLocks noChangeArrowheads="1"/>
          </p:cNvSpPr>
          <p:nvPr/>
        </p:nvSpPr>
        <p:spPr bwMode="white">
          <a:xfrm>
            <a:off x="0" y="4638675"/>
            <a:ext cx="9144000" cy="2219325"/>
          </a:xfrm>
          <a:prstGeom prst="rect">
            <a:avLst/>
          </a:prstGeom>
          <a:solidFill>
            <a:schemeClr val="folHlink">
              <a:alpha val="3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091" name="Rectangle 19">
            <a:extLst>
              <a:ext uri="{FF2B5EF4-FFF2-40B4-BE49-F238E27FC236}">
                <a16:creationId xmlns:a16="http://schemas.microsoft.com/office/drawing/2014/main" xmlns="" id="{90EA33FD-4500-4A31-97C6-8FCD7EEB33E0}"/>
              </a:ext>
            </a:extLst>
          </p:cNvPr>
          <p:cNvSpPr>
            <a:spLocks noChangeArrowheads="1"/>
          </p:cNvSpPr>
          <p:nvPr/>
        </p:nvSpPr>
        <p:spPr bwMode="gray">
          <a:xfrm>
            <a:off x="0" y="2149475"/>
            <a:ext cx="9144000" cy="2498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092" name="Freeform 20">
            <a:extLst>
              <a:ext uri="{FF2B5EF4-FFF2-40B4-BE49-F238E27FC236}">
                <a16:creationId xmlns:a16="http://schemas.microsoft.com/office/drawing/2014/main" xmlns="" id="{88846319-9BB8-45C8-8690-6C2C52B82BAE}"/>
              </a:ext>
            </a:extLst>
          </p:cNvPr>
          <p:cNvSpPr>
            <a:spLocks/>
          </p:cNvSpPr>
          <p:nvPr/>
        </p:nvSpPr>
        <p:spPr bwMode="gray">
          <a:xfrm>
            <a:off x="-9525" y="2138363"/>
            <a:ext cx="8015288" cy="22717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Lst>
            <a:ahLst/>
            <a:cxnLst>
              <a:cxn ang="0">
                <a:pos x="T0" y="T1"/>
              </a:cxn>
              <a:cxn ang="0">
                <a:pos x="T2" y="T3"/>
              </a:cxn>
              <a:cxn ang="0">
                <a:pos x="T4" y="T5"/>
              </a:cxn>
              <a:cxn ang="0">
                <a:pos x="T6" y="T7"/>
              </a:cxn>
              <a:cxn ang="0">
                <a:pos x="T8" y="T9"/>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ar-EG"/>
          </a:p>
        </p:txBody>
      </p:sp>
      <p:sp>
        <p:nvSpPr>
          <p:cNvPr id="3093" name="AutoShape 21">
            <a:extLst>
              <a:ext uri="{FF2B5EF4-FFF2-40B4-BE49-F238E27FC236}">
                <a16:creationId xmlns:a16="http://schemas.microsoft.com/office/drawing/2014/main" xmlns="" id="{BFFEF51E-7B5E-4A04-A9F6-1D137BFA1E41}"/>
              </a:ext>
            </a:extLst>
          </p:cNvPr>
          <p:cNvSpPr>
            <a:spLocks noChangeArrowheads="1"/>
          </p:cNvSpPr>
          <p:nvPr/>
        </p:nvSpPr>
        <p:spPr bwMode="gray">
          <a:xfrm>
            <a:off x="7696200" y="59436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094" name="AutoShape 22">
            <a:extLst>
              <a:ext uri="{FF2B5EF4-FFF2-40B4-BE49-F238E27FC236}">
                <a16:creationId xmlns:a16="http://schemas.microsoft.com/office/drawing/2014/main" xmlns="" id="{F9752BD0-AD31-4107-8661-D5B766A83779}"/>
              </a:ext>
            </a:extLst>
          </p:cNvPr>
          <p:cNvSpPr>
            <a:spLocks noChangeArrowheads="1"/>
          </p:cNvSpPr>
          <p:nvPr/>
        </p:nvSpPr>
        <p:spPr bwMode="gray">
          <a:xfrm>
            <a:off x="8229600" y="56388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095" name="AutoShape 23">
            <a:extLst>
              <a:ext uri="{FF2B5EF4-FFF2-40B4-BE49-F238E27FC236}">
                <a16:creationId xmlns:a16="http://schemas.microsoft.com/office/drawing/2014/main" xmlns="" id="{74C3D44C-5EC5-443E-8196-53D2B50F71C5}"/>
              </a:ext>
            </a:extLst>
          </p:cNvPr>
          <p:cNvSpPr>
            <a:spLocks noChangeArrowheads="1"/>
          </p:cNvSpPr>
          <p:nvPr/>
        </p:nvSpPr>
        <p:spPr bwMode="gray">
          <a:xfrm>
            <a:off x="8220075" y="622935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074" name="Rectangle 2">
            <a:extLst>
              <a:ext uri="{FF2B5EF4-FFF2-40B4-BE49-F238E27FC236}">
                <a16:creationId xmlns:a16="http://schemas.microsoft.com/office/drawing/2014/main" xmlns="" id="{2832D87D-525F-44FB-A26B-112570D0F815}"/>
              </a:ext>
            </a:extLst>
          </p:cNvPr>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a:r>
              <a:rPr lang="ar-SA" altLang="ar-EG" noProof="0" dirty="0"/>
              <a:t>انقر لتحرير نمط عنوان الشكل الرئيسي</a:t>
            </a:r>
            <a:endParaRPr lang="en-US" altLang="ar-EG" noProof="0" dirty="0"/>
          </a:p>
        </p:txBody>
      </p:sp>
      <p:sp>
        <p:nvSpPr>
          <p:cNvPr id="3075" name="Rectangle 3">
            <a:extLst>
              <a:ext uri="{FF2B5EF4-FFF2-40B4-BE49-F238E27FC236}">
                <a16:creationId xmlns:a16="http://schemas.microsoft.com/office/drawing/2014/main" xmlns="" id="{A7D66487-1439-4C2B-A8AD-086B01D0EC39}"/>
              </a:ext>
            </a:extLst>
          </p:cNvPr>
          <p:cNvSpPr>
            <a:spLocks noGrp="1" noChangeArrowheads="1"/>
          </p:cNvSpPr>
          <p:nvPr>
            <p:ph type="subTitle" idx="1"/>
          </p:nvPr>
        </p:nvSpPr>
        <p:spPr bwMode="white">
          <a:xfrm>
            <a:off x="3505200" y="2971800"/>
            <a:ext cx="4343400" cy="685800"/>
          </a:xfrm>
        </p:spPr>
        <p:txBody>
          <a:bodyPr/>
          <a:lstStyle>
            <a:lvl1pPr marL="0" indent="0" algn="r">
              <a:buFont typeface="Wingdings" panose="05000000000000000000" pitchFamily="2" charset="2"/>
              <a:buNone/>
              <a:defRPr sz="1600">
                <a:solidFill>
                  <a:schemeClr val="bg1"/>
                </a:solidFill>
              </a:defRPr>
            </a:lvl1pPr>
          </a:lstStyle>
          <a:p>
            <a:pPr lvl="0"/>
            <a:r>
              <a:rPr lang="ar-SA" altLang="ar-EG" noProof="0"/>
              <a:t>انقر لتحرير نمط العنوان الفرعي للشكل الرئيسي</a:t>
            </a:r>
            <a:endParaRPr lang="en-US" altLang="ar-EG" noProof="0"/>
          </a:p>
        </p:txBody>
      </p:sp>
      <p:sp>
        <p:nvSpPr>
          <p:cNvPr id="3086" name="Text Box 14">
            <a:extLst>
              <a:ext uri="{FF2B5EF4-FFF2-40B4-BE49-F238E27FC236}">
                <a16:creationId xmlns:a16="http://schemas.microsoft.com/office/drawing/2014/main" xmlns="" id="{3D0624FE-CBC2-4BBD-9E7A-784485BD61FF}"/>
              </a:ext>
            </a:extLst>
          </p:cNvPr>
          <p:cNvSpPr txBox="1">
            <a:spLocks noChangeArrowheads="1"/>
          </p:cNvSpPr>
          <p:nvPr userDrawn="1"/>
        </p:nvSpPr>
        <p:spPr bwMode="auto">
          <a:xfrm>
            <a:off x="304800" y="228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ar-EG" sz="2800" b="1" dirty="0">
              <a:solidFill>
                <a:schemeClr val="tx2"/>
              </a:solidFill>
              <a:latin typeface="Verdana" panose="020B0604030504040204" pitchFamily="34" charset="0"/>
            </a:endParaRPr>
          </a:p>
        </p:txBody>
      </p:sp>
      <p:grpSp>
        <p:nvGrpSpPr>
          <p:cNvPr id="3188" name="Group 116">
            <a:extLst>
              <a:ext uri="{FF2B5EF4-FFF2-40B4-BE49-F238E27FC236}">
                <a16:creationId xmlns:a16="http://schemas.microsoft.com/office/drawing/2014/main" xmlns="" id="{2418416A-1771-4F18-948F-A67EDDEB590C}"/>
              </a:ext>
            </a:extLst>
          </p:cNvPr>
          <p:cNvGrpSpPr>
            <a:grpSpLocks/>
          </p:cNvGrpSpPr>
          <p:nvPr/>
        </p:nvGrpSpPr>
        <p:grpSpPr bwMode="auto">
          <a:xfrm>
            <a:off x="190500" y="2324100"/>
            <a:ext cx="3276600" cy="3314700"/>
            <a:chOff x="120" y="1464"/>
            <a:chExt cx="2064" cy="2088"/>
          </a:xfrm>
        </p:grpSpPr>
        <p:sp>
          <p:nvSpPr>
            <p:cNvPr id="3185" name="AutoShape 113">
              <a:extLst>
                <a:ext uri="{FF2B5EF4-FFF2-40B4-BE49-F238E27FC236}">
                  <a16:creationId xmlns:a16="http://schemas.microsoft.com/office/drawing/2014/main" xmlns="" id="{1ECA7872-540C-42C2-A04A-D064FD15108B}"/>
                </a:ext>
              </a:extLst>
            </p:cNvPr>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anose="02020603050405020304" pitchFamily="18" charset="0"/>
                <a:ea typeface="Gulim" panose="020B0600000101010101" pitchFamily="34" charset="-127"/>
              </a:endParaRPr>
            </a:p>
          </p:txBody>
        </p:sp>
        <p:sp>
          <p:nvSpPr>
            <p:cNvPr id="3186" name="AutoShape 114">
              <a:extLst>
                <a:ext uri="{FF2B5EF4-FFF2-40B4-BE49-F238E27FC236}">
                  <a16:creationId xmlns:a16="http://schemas.microsoft.com/office/drawing/2014/main" xmlns="" id="{7F80A37E-A32A-4F8B-B49E-590CDE58C235}"/>
                </a:ext>
              </a:extLst>
            </p:cNvPr>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dirty="0">
                <a:latin typeface="Times New Roman" panose="02020603050405020304" pitchFamily="18" charset="0"/>
                <a:ea typeface="Gulim" panose="020B0600000101010101" pitchFamily="34" charset="-127"/>
              </a:endParaRPr>
            </a:p>
          </p:txBody>
        </p:sp>
        <p:sp>
          <p:nvSpPr>
            <p:cNvPr id="3187" name="AutoShape 115">
              <a:extLst>
                <a:ext uri="{FF2B5EF4-FFF2-40B4-BE49-F238E27FC236}">
                  <a16:creationId xmlns:a16="http://schemas.microsoft.com/office/drawing/2014/main" xmlns="" id="{EE9AF181-63FA-4207-9940-28E70474A532}"/>
                </a:ext>
              </a:extLst>
            </p:cNvPr>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anose="02020603050405020304" pitchFamily="18" charset="0"/>
                <a:ea typeface="Gulim" panose="020B0600000101010101" pitchFamily="34" charset="-127"/>
              </a:endParaRPr>
            </a:p>
          </p:txBody>
        </p:sp>
      </p:grpSp>
      <p:pic>
        <p:nvPicPr>
          <p:cNvPr id="3" name="صورة 2">
            <a:extLst>
              <a:ext uri="{FF2B5EF4-FFF2-40B4-BE49-F238E27FC236}">
                <a16:creationId xmlns:a16="http://schemas.microsoft.com/office/drawing/2014/main" xmlns="" id="{3240AF38-B6C6-4731-BA3F-3B12CFE136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500" y="-83378"/>
            <a:ext cx="1219200" cy="1219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9648253-A715-40CE-951F-C882BE0FAA6D}"/>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xmlns="" id="{1AC1174D-1767-413D-AA1B-530EFE5BD82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A8232103-0E0C-4AF1-AF4C-5A3F96E88E61}"/>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5" name="عنصر نائب للتذييل 4">
            <a:extLst>
              <a:ext uri="{FF2B5EF4-FFF2-40B4-BE49-F238E27FC236}">
                <a16:creationId xmlns:a16="http://schemas.microsoft.com/office/drawing/2014/main" xmlns="" id="{441965B3-58F1-4A39-8ED5-DE5F5D8A2B91}"/>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6" name="عنصر نائب لرقم الشريحة 5">
            <a:extLst>
              <a:ext uri="{FF2B5EF4-FFF2-40B4-BE49-F238E27FC236}">
                <a16:creationId xmlns:a16="http://schemas.microsoft.com/office/drawing/2014/main" xmlns="" id="{6A79A8C8-2371-4FAF-A202-5AF801BABF88}"/>
              </a:ext>
            </a:extLst>
          </p:cNvPr>
          <p:cNvSpPr>
            <a:spLocks noGrp="1"/>
          </p:cNvSpPr>
          <p:nvPr>
            <p:ph type="sldNum" sz="quarter" idx="12"/>
          </p:nvPr>
        </p:nvSpPr>
        <p:spPr/>
        <p:txBody>
          <a:bodyPr/>
          <a:lstStyle>
            <a:lvl1pPr>
              <a:defRPr/>
            </a:lvl1pPr>
          </a:lstStyle>
          <a:p>
            <a:fld id="{5A0FB789-0032-4DCD-A4A3-66ADA2AB386F}" type="slidenum">
              <a:rPr lang="en-US" altLang="ar-EG"/>
              <a:pPr/>
              <a:t>‹#›</a:t>
            </a:fld>
            <a:endParaRPr lang="en-US" altLang="ar-EG"/>
          </a:p>
        </p:txBody>
      </p:sp>
    </p:spTree>
    <p:extLst>
      <p:ext uri="{BB962C8B-B14F-4D97-AF65-F5344CB8AC3E}">
        <p14:creationId xmlns:p14="http://schemas.microsoft.com/office/powerpoint/2010/main" val="118857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6419D4E3-511B-4A24-994D-1A8A2F6C4135}"/>
              </a:ext>
            </a:extLst>
          </p:cNvPr>
          <p:cNvSpPr>
            <a:spLocks noGrp="1"/>
          </p:cNvSpPr>
          <p:nvPr>
            <p:ph type="title" orient="vert"/>
          </p:nvPr>
        </p:nvSpPr>
        <p:spPr>
          <a:xfrm>
            <a:off x="6629400" y="381000"/>
            <a:ext cx="2057400" cy="5943600"/>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xmlns="" id="{483E5A98-8CB9-4BCC-BD39-C4845D1546D5}"/>
              </a:ext>
            </a:extLst>
          </p:cNvPr>
          <p:cNvSpPr>
            <a:spLocks noGrp="1"/>
          </p:cNvSpPr>
          <p:nvPr>
            <p:ph type="body" orient="vert" idx="1"/>
          </p:nvPr>
        </p:nvSpPr>
        <p:spPr>
          <a:xfrm>
            <a:off x="457200" y="381000"/>
            <a:ext cx="6019800" cy="59436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3AE4F4A1-3F67-4DDE-BE27-A3043F63A8D9}"/>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5" name="عنصر نائب للتذييل 4">
            <a:extLst>
              <a:ext uri="{FF2B5EF4-FFF2-40B4-BE49-F238E27FC236}">
                <a16:creationId xmlns:a16="http://schemas.microsoft.com/office/drawing/2014/main" xmlns="" id="{89853CAF-EDBD-416C-A9A2-01D4B27E9071}"/>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6" name="عنصر نائب لرقم الشريحة 5">
            <a:extLst>
              <a:ext uri="{FF2B5EF4-FFF2-40B4-BE49-F238E27FC236}">
                <a16:creationId xmlns:a16="http://schemas.microsoft.com/office/drawing/2014/main" xmlns="" id="{174FF71B-8722-4EE9-8C91-C8709CE9C059}"/>
              </a:ext>
            </a:extLst>
          </p:cNvPr>
          <p:cNvSpPr>
            <a:spLocks noGrp="1"/>
          </p:cNvSpPr>
          <p:nvPr>
            <p:ph type="sldNum" sz="quarter" idx="12"/>
          </p:nvPr>
        </p:nvSpPr>
        <p:spPr/>
        <p:txBody>
          <a:bodyPr/>
          <a:lstStyle>
            <a:lvl1pPr>
              <a:defRPr/>
            </a:lvl1pPr>
          </a:lstStyle>
          <a:p>
            <a:fld id="{97B3631C-8249-4AC6-B8FB-7D6154433256}" type="slidenum">
              <a:rPr lang="en-US" altLang="ar-EG"/>
              <a:pPr/>
              <a:t>‹#›</a:t>
            </a:fld>
            <a:endParaRPr lang="en-US" altLang="ar-EG"/>
          </a:p>
        </p:txBody>
      </p:sp>
    </p:spTree>
    <p:extLst>
      <p:ext uri="{BB962C8B-B14F-4D97-AF65-F5344CB8AC3E}">
        <p14:creationId xmlns:p14="http://schemas.microsoft.com/office/powerpoint/2010/main" val="39561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8CC2D56-8C4B-42C7-8052-EB16C93BF541}"/>
              </a:ext>
            </a:extLst>
          </p:cNvPr>
          <p:cNvSpPr>
            <a:spLocks noGrp="1"/>
          </p:cNvSpPr>
          <p:nvPr>
            <p:ph type="title"/>
          </p:nvPr>
        </p:nvSpPr>
        <p:spPr>
          <a:xfrm>
            <a:off x="1143000" y="381000"/>
            <a:ext cx="6705600" cy="563563"/>
          </a:xfrm>
        </p:spPr>
        <p:txBody>
          <a:bodyPr/>
          <a:lstStyle/>
          <a:p>
            <a:r>
              <a:rPr lang="ar-SA"/>
              <a:t>انقر لتحرير نمط عنوان الشكل الرئيسي</a:t>
            </a:r>
            <a:endParaRPr lang="ar-EG"/>
          </a:p>
        </p:txBody>
      </p:sp>
      <p:sp>
        <p:nvSpPr>
          <p:cNvPr id="3" name="عنصر نائب للجدول 2">
            <a:extLst>
              <a:ext uri="{FF2B5EF4-FFF2-40B4-BE49-F238E27FC236}">
                <a16:creationId xmlns:a16="http://schemas.microsoft.com/office/drawing/2014/main" xmlns="" id="{E1C8A37F-E459-4C47-85F4-2433AE0B77D7}"/>
              </a:ext>
            </a:extLst>
          </p:cNvPr>
          <p:cNvSpPr>
            <a:spLocks noGrp="1"/>
          </p:cNvSpPr>
          <p:nvPr>
            <p:ph type="tbl" idx="1"/>
          </p:nvPr>
        </p:nvSpPr>
        <p:spPr>
          <a:xfrm>
            <a:off x="457200" y="1076325"/>
            <a:ext cx="8229600" cy="5248275"/>
          </a:xfrm>
        </p:spPr>
        <p:txBody>
          <a:bodyPr/>
          <a:lstStyle/>
          <a:p>
            <a:r>
              <a:rPr lang="ar-SA"/>
              <a:t>انقر فوق الأيقونة لإضافة جدول</a:t>
            </a:r>
            <a:endParaRPr lang="ar-EG"/>
          </a:p>
        </p:txBody>
      </p:sp>
      <p:sp>
        <p:nvSpPr>
          <p:cNvPr id="4" name="عنصر نائب للتاريخ 3">
            <a:extLst>
              <a:ext uri="{FF2B5EF4-FFF2-40B4-BE49-F238E27FC236}">
                <a16:creationId xmlns:a16="http://schemas.microsoft.com/office/drawing/2014/main" xmlns="" id="{034CD366-C113-4BC5-B887-584EB35BA677}"/>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5" name="عنصر نائب للتذييل 4">
            <a:extLst>
              <a:ext uri="{FF2B5EF4-FFF2-40B4-BE49-F238E27FC236}">
                <a16:creationId xmlns:a16="http://schemas.microsoft.com/office/drawing/2014/main" xmlns="" id="{E57C7383-7376-47FB-B8F9-A1587CA8386E}"/>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6" name="عنصر نائب لرقم الشريحة 5">
            <a:extLst>
              <a:ext uri="{FF2B5EF4-FFF2-40B4-BE49-F238E27FC236}">
                <a16:creationId xmlns:a16="http://schemas.microsoft.com/office/drawing/2014/main" xmlns="" id="{C4DDA309-B346-47ED-B6A3-2D08166BC22C}"/>
              </a:ext>
            </a:extLst>
          </p:cNvPr>
          <p:cNvSpPr>
            <a:spLocks noGrp="1"/>
          </p:cNvSpPr>
          <p:nvPr>
            <p:ph type="sldNum" sz="quarter" idx="12"/>
          </p:nvPr>
        </p:nvSpPr>
        <p:spPr>
          <a:xfrm>
            <a:off x="8286750" y="6386513"/>
            <a:ext cx="457200" cy="228600"/>
          </a:xfrm>
        </p:spPr>
        <p:txBody>
          <a:bodyPr/>
          <a:lstStyle>
            <a:lvl1pPr>
              <a:defRPr/>
            </a:lvl1pPr>
          </a:lstStyle>
          <a:p>
            <a:fld id="{8C021A37-85AB-4D11-8652-E5EE74FE2E8B}" type="slidenum">
              <a:rPr lang="en-US" altLang="ar-EG"/>
              <a:pPr/>
              <a:t>‹#›</a:t>
            </a:fld>
            <a:endParaRPr lang="en-US" altLang="ar-EG"/>
          </a:p>
        </p:txBody>
      </p:sp>
    </p:spTree>
    <p:extLst>
      <p:ext uri="{BB962C8B-B14F-4D97-AF65-F5344CB8AC3E}">
        <p14:creationId xmlns:p14="http://schemas.microsoft.com/office/powerpoint/2010/main" val="204008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3F63166-5A25-44EA-B109-678ABC63168A}"/>
              </a:ext>
            </a:extLst>
          </p:cNvPr>
          <p:cNvSpPr>
            <a:spLocks noGrp="1"/>
          </p:cNvSpPr>
          <p:nvPr>
            <p:ph type="title"/>
          </p:nvPr>
        </p:nvSpPr>
        <p:spPr>
          <a:xfrm>
            <a:off x="1143000" y="381000"/>
            <a:ext cx="6705600" cy="563563"/>
          </a:xfrm>
        </p:spPr>
        <p:txBody>
          <a:bodyPr/>
          <a:lstStyle/>
          <a:p>
            <a:r>
              <a:rPr lang="ar-SA"/>
              <a:t>انقر لتحرير نمط عنوان الشكل الرئيسي</a:t>
            </a:r>
            <a:endParaRPr lang="ar-EG"/>
          </a:p>
        </p:txBody>
      </p:sp>
      <p:sp>
        <p:nvSpPr>
          <p:cNvPr id="3" name="عنصر نائب للمخطط 2">
            <a:extLst>
              <a:ext uri="{FF2B5EF4-FFF2-40B4-BE49-F238E27FC236}">
                <a16:creationId xmlns:a16="http://schemas.microsoft.com/office/drawing/2014/main" xmlns="" id="{A675AB85-AEA3-4EE4-91B2-A17979345BF2}"/>
              </a:ext>
            </a:extLst>
          </p:cNvPr>
          <p:cNvSpPr>
            <a:spLocks noGrp="1"/>
          </p:cNvSpPr>
          <p:nvPr>
            <p:ph type="chart" idx="1"/>
          </p:nvPr>
        </p:nvSpPr>
        <p:spPr>
          <a:xfrm>
            <a:off x="457200" y="1076325"/>
            <a:ext cx="8229600" cy="5248275"/>
          </a:xfrm>
        </p:spPr>
        <p:txBody>
          <a:bodyPr/>
          <a:lstStyle/>
          <a:p>
            <a:r>
              <a:rPr lang="ar-SA"/>
              <a:t>انقر فوق الأيقونة لإضافة مخطط</a:t>
            </a:r>
            <a:endParaRPr lang="ar-EG"/>
          </a:p>
        </p:txBody>
      </p:sp>
      <p:sp>
        <p:nvSpPr>
          <p:cNvPr id="4" name="عنصر نائب للتاريخ 3">
            <a:extLst>
              <a:ext uri="{FF2B5EF4-FFF2-40B4-BE49-F238E27FC236}">
                <a16:creationId xmlns:a16="http://schemas.microsoft.com/office/drawing/2014/main" xmlns="" id="{0B36819E-7538-4919-9E6A-D88E1B9D8ED3}"/>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5" name="عنصر نائب للتذييل 4">
            <a:extLst>
              <a:ext uri="{FF2B5EF4-FFF2-40B4-BE49-F238E27FC236}">
                <a16:creationId xmlns:a16="http://schemas.microsoft.com/office/drawing/2014/main" xmlns="" id="{C22BC28C-A439-40BC-B7E6-E44862FB8312}"/>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6" name="عنصر نائب لرقم الشريحة 5">
            <a:extLst>
              <a:ext uri="{FF2B5EF4-FFF2-40B4-BE49-F238E27FC236}">
                <a16:creationId xmlns:a16="http://schemas.microsoft.com/office/drawing/2014/main" xmlns="" id="{9FE97D9D-008D-482A-A4C9-184B178AE9E7}"/>
              </a:ext>
            </a:extLst>
          </p:cNvPr>
          <p:cNvSpPr>
            <a:spLocks noGrp="1"/>
          </p:cNvSpPr>
          <p:nvPr>
            <p:ph type="sldNum" sz="quarter" idx="12"/>
          </p:nvPr>
        </p:nvSpPr>
        <p:spPr>
          <a:xfrm>
            <a:off x="8286750" y="6386513"/>
            <a:ext cx="457200" cy="228600"/>
          </a:xfrm>
        </p:spPr>
        <p:txBody>
          <a:bodyPr/>
          <a:lstStyle>
            <a:lvl1pPr>
              <a:defRPr/>
            </a:lvl1pPr>
          </a:lstStyle>
          <a:p>
            <a:fld id="{9CF3FC0C-782D-4402-89A7-B24017FDC4D1}" type="slidenum">
              <a:rPr lang="en-US" altLang="ar-EG"/>
              <a:pPr/>
              <a:t>‹#›</a:t>
            </a:fld>
            <a:endParaRPr lang="en-US" altLang="ar-EG"/>
          </a:p>
        </p:txBody>
      </p:sp>
    </p:spTree>
    <p:extLst>
      <p:ext uri="{BB962C8B-B14F-4D97-AF65-F5344CB8AC3E}">
        <p14:creationId xmlns:p14="http://schemas.microsoft.com/office/powerpoint/2010/main" val="30519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EE28354-C833-4850-8FE5-83BFDB8129B8}"/>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248512F9-5696-412B-A02E-01BAEE6026B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رقم الشريحة 5">
            <a:extLst>
              <a:ext uri="{FF2B5EF4-FFF2-40B4-BE49-F238E27FC236}">
                <a16:creationId xmlns:a16="http://schemas.microsoft.com/office/drawing/2014/main" xmlns="" id="{0F0C6886-C01D-442A-A6D9-B7408196212D}"/>
              </a:ext>
            </a:extLst>
          </p:cNvPr>
          <p:cNvSpPr>
            <a:spLocks noGrp="1"/>
          </p:cNvSpPr>
          <p:nvPr>
            <p:ph type="sldNum" sz="quarter" idx="12"/>
          </p:nvPr>
        </p:nvSpPr>
        <p:spPr/>
        <p:txBody>
          <a:bodyPr/>
          <a:lstStyle>
            <a:lvl1pPr>
              <a:defRPr/>
            </a:lvl1pPr>
          </a:lstStyle>
          <a:p>
            <a:fld id="{DF4D9C96-C521-49EB-A279-4B14FEBF2592}" type="slidenum">
              <a:rPr lang="en-US" altLang="ar-EG"/>
              <a:pPr/>
              <a:t>‹#›</a:t>
            </a:fld>
            <a:endParaRPr lang="en-US" altLang="ar-EG"/>
          </a:p>
        </p:txBody>
      </p:sp>
    </p:spTree>
    <p:extLst>
      <p:ext uri="{BB962C8B-B14F-4D97-AF65-F5344CB8AC3E}">
        <p14:creationId xmlns:p14="http://schemas.microsoft.com/office/powerpoint/2010/main" val="331451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7A1EBC6-BC2A-4041-836F-E4824A398D5D}"/>
              </a:ext>
            </a:extLst>
          </p:cNvPr>
          <p:cNvSpPr>
            <a:spLocks noGrp="1"/>
          </p:cNvSpPr>
          <p:nvPr>
            <p:ph type="title"/>
          </p:nvPr>
        </p:nvSpPr>
        <p:spPr>
          <a:xfrm>
            <a:off x="623888" y="1709738"/>
            <a:ext cx="78867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C0015181-C23B-45D7-9BC6-C88725327C2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78E0C201-DAFC-4553-8716-475A45C4F834}"/>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5" name="عنصر نائب للتذييل 4">
            <a:extLst>
              <a:ext uri="{FF2B5EF4-FFF2-40B4-BE49-F238E27FC236}">
                <a16:creationId xmlns:a16="http://schemas.microsoft.com/office/drawing/2014/main" xmlns="" id="{EBFA5120-7C8D-4C5D-ADA4-5578EB63F739}"/>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6" name="عنصر نائب لرقم الشريحة 5">
            <a:extLst>
              <a:ext uri="{FF2B5EF4-FFF2-40B4-BE49-F238E27FC236}">
                <a16:creationId xmlns:a16="http://schemas.microsoft.com/office/drawing/2014/main" xmlns="" id="{8CA19291-EA04-48E8-A13E-E5786E3864A5}"/>
              </a:ext>
            </a:extLst>
          </p:cNvPr>
          <p:cNvSpPr>
            <a:spLocks noGrp="1"/>
          </p:cNvSpPr>
          <p:nvPr>
            <p:ph type="sldNum" sz="quarter" idx="12"/>
          </p:nvPr>
        </p:nvSpPr>
        <p:spPr/>
        <p:txBody>
          <a:bodyPr/>
          <a:lstStyle>
            <a:lvl1pPr>
              <a:defRPr/>
            </a:lvl1pPr>
          </a:lstStyle>
          <a:p>
            <a:fld id="{E47E3A24-3873-48A2-A8B1-AEE5B0105713}" type="slidenum">
              <a:rPr lang="en-US" altLang="ar-EG"/>
              <a:pPr/>
              <a:t>‹#›</a:t>
            </a:fld>
            <a:endParaRPr lang="en-US" altLang="ar-EG"/>
          </a:p>
        </p:txBody>
      </p:sp>
    </p:spTree>
    <p:extLst>
      <p:ext uri="{BB962C8B-B14F-4D97-AF65-F5344CB8AC3E}">
        <p14:creationId xmlns:p14="http://schemas.microsoft.com/office/powerpoint/2010/main" val="317774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B697A42-C815-416D-A9EA-1C7A7022521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E8DCF020-5307-437B-AAB4-0DD7972A45C9}"/>
              </a:ext>
            </a:extLst>
          </p:cNvPr>
          <p:cNvSpPr>
            <a:spLocks noGrp="1"/>
          </p:cNvSpPr>
          <p:nvPr>
            <p:ph sz="half" idx="1"/>
          </p:nvPr>
        </p:nvSpPr>
        <p:spPr>
          <a:xfrm>
            <a:off x="457200" y="1076325"/>
            <a:ext cx="4038600" cy="52482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xmlns="" id="{766C456F-AD25-4CE9-808D-1CF9B860C9B4}"/>
              </a:ext>
            </a:extLst>
          </p:cNvPr>
          <p:cNvSpPr>
            <a:spLocks noGrp="1"/>
          </p:cNvSpPr>
          <p:nvPr>
            <p:ph sz="half" idx="2"/>
          </p:nvPr>
        </p:nvSpPr>
        <p:spPr>
          <a:xfrm>
            <a:off x="4648200" y="1076325"/>
            <a:ext cx="4038600" cy="52482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xmlns="" id="{F133844F-B29F-4728-8DA2-B3710B1FAC32}"/>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6" name="عنصر نائب للتذييل 5">
            <a:extLst>
              <a:ext uri="{FF2B5EF4-FFF2-40B4-BE49-F238E27FC236}">
                <a16:creationId xmlns:a16="http://schemas.microsoft.com/office/drawing/2014/main" xmlns="" id="{5EFEA5CE-5C4B-44C6-8EC7-D2488A612319}"/>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7" name="عنصر نائب لرقم الشريحة 6">
            <a:extLst>
              <a:ext uri="{FF2B5EF4-FFF2-40B4-BE49-F238E27FC236}">
                <a16:creationId xmlns:a16="http://schemas.microsoft.com/office/drawing/2014/main" xmlns="" id="{41C3A060-3996-4A4D-AD42-950762D8B58A}"/>
              </a:ext>
            </a:extLst>
          </p:cNvPr>
          <p:cNvSpPr>
            <a:spLocks noGrp="1"/>
          </p:cNvSpPr>
          <p:nvPr>
            <p:ph type="sldNum" sz="quarter" idx="12"/>
          </p:nvPr>
        </p:nvSpPr>
        <p:spPr/>
        <p:txBody>
          <a:bodyPr/>
          <a:lstStyle>
            <a:lvl1pPr>
              <a:defRPr/>
            </a:lvl1pPr>
          </a:lstStyle>
          <a:p>
            <a:fld id="{B5EDC7AF-598B-4E91-8B78-62F1E4B640F3}" type="slidenum">
              <a:rPr lang="en-US" altLang="ar-EG"/>
              <a:pPr/>
              <a:t>‹#›</a:t>
            </a:fld>
            <a:endParaRPr lang="en-US" altLang="ar-EG"/>
          </a:p>
        </p:txBody>
      </p:sp>
    </p:spTree>
    <p:extLst>
      <p:ext uri="{BB962C8B-B14F-4D97-AF65-F5344CB8AC3E}">
        <p14:creationId xmlns:p14="http://schemas.microsoft.com/office/powerpoint/2010/main" val="356563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0854807-91CF-4507-9ED3-040CA0D24021}"/>
              </a:ext>
            </a:extLst>
          </p:cNvPr>
          <p:cNvSpPr>
            <a:spLocks noGrp="1"/>
          </p:cNvSpPr>
          <p:nvPr>
            <p:ph type="title"/>
          </p:nvPr>
        </p:nvSpPr>
        <p:spPr>
          <a:xfrm>
            <a:off x="630238" y="365125"/>
            <a:ext cx="78867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98495747-9390-414C-A015-F583C638E54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BD5C246B-0E81-4BB6-B878-85AF1D222846}"/>
              </a:ext>
            </a:extLst>
          </p:cNvPr>
          <p:cNvSpPr>
            <a:spLocks noGrp="1"/>
          </p:cNvSpPr>
          <p:nvPr>
            <p:ph sz="half" idx="2"/>
          </p:nvPr>
        </p:nvSpPr>
        <p:spPr>
          <a:xfrm>
            <a:off x="630238" y="2505075"/>
            <a:ext cx="386873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xmlns="" id="{CA2514F9-394C-4734-8876-8B5BB86686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53E940F0-62A1-4386-A52E-4975DB46267D}"/>
              </a:ext>
            </a:extLst>
          </p:cNvPr>
          <p:cNvSpPr>
            <a:spLocks noGrp="1"/>
          </p:cNvSpPr>
          <p:nvPr>
            <p:ph sz="quarter" idx="4"/>
          </p:nvPr>
        </p:nvSpPr>
        <p:spPr>
          <a:xfrm>
            <a:off x="4629150" y="2505075"/>
            <a:ext cx="38877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xmlns="" id="{15E8B4AD-DFE9-4DB0-941E-59E700410040}"/>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8" name="عنصر نائب للتذييل 7">
            <a:extLst>
              <a:ext uri="{FF2B5EF4-FFF2-40B4-BE49-F238E27FC236}">
                <a16:creationId xmlns:a16="http://schemas.microsoft.com/office/drawing/2014/main" xmlns="" id="{6DADD55A-57B3-4655-8E1D-6A095F670FEA}"/>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9" name="عنصر نائب لرقم الشريحة 8">
            <a:extLst>
              <a:ext uri="{FF2B5EF4-FFF2-40B4-BE49-F238E27FC236}">
                <a16:creationId xmlns:a16="http://schemas.microsoft.com/office/drawing/2014/main" xmlns="" id="{5D2BA7C3-7FE5-48C6-BB52-605C40550AED}"/>
              </a:ext>
            </a:extLst>
          </p:cNvPr>
          <p:cNvSpPr>
            <a:spLocks noGrp="1"/>
          </p:cNvSpPr>
          <p:nvPr>
            <p:ph type="sldNum" sz="quarter" idx="12"/>
          </p:nvPr>
        </p:nvSpPr>
        <p:spPr/>
        <p:txBody>
          <a:bodyPr/>
          <a:lstStyle>
            <a:lvl1pPr>
              <a:defRPr/>
            </a:lvl1pPr>
          </a:lstStyle>
          <a:p>
            <a:fld id="{D68FA312-D481-4496-A5A7-B070EB0C15C4}" type="slidenum">
              <a:rPr lang="en-US" altLang="ar-EG"/>
              <a:pPr/>
              <a:t>‹#›</a:t>
            </a:fld>
            <a:endParaRPr lang="en-US" altLang="ar-EG"/>
          </a:p>
        </p:txBody>
      </p:sp>
    </p:spTree>
    <p:extLst>
      <p:ext uri="{BB962C8B-B14F-4D97-AF65-F5344CB8AC3E}">
        <p14:creationId xmlns:p14="http://schemas.microsoft.com/office/powerpoint/2010/main" val="370666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DFCC0BF-E937-4A9B-B0C8-2EC1D82460C6}"/>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xmlns="" id="{C39CB8F1-2F80-430F-8285-ABD8AF04E5F1}"/>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4" name="عنصر نائب للتذييل 3">
            <a:extLst>
              <a:ext uri="{FF2B5EF4-FFF2-40B4-BE49-F238E27FC236}">
                <a16:creationId xmlns:a16="http://schemas.microsoft.com/office/drawing/2014/main" xmlns="" id="{4EE9D6CD-0E05-4BBD-865C-0353EDBA22C2}"/>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5" name="عنصر نائب لرقم الشريحة 4">
            <a:extLst>
              <a:ext uri="{FF2B5EF4-FFF2-40B4-BE49-F238E27FC236}">
                <a16:creationId xmlns:a16="http://schemas.microsoft.com/office/drawing/2014/main" xmlns="" id="{F0EFD92E-3C9D-43C3-8754-0C29DE454F50}"/>
              </a:ext>
            </a:extLst>
          </p:cNvPr>
          <p:cNvSpPr>
            <a:spLocks noGrp="1"/>
          </p:cNvSpPr>
          <p:nvPr>
            <p:ph type="sldNum" sz="quarter" idx="12"/>
          </p:nvPr>
        </p:nvSpPr>
        <p:spPr/>
        <p:txBody>
          <a:bodyPr/>
          <a:lstStyle>
            <a:lvl1pPr>
              <a:defRPr/>
            </a:lvl1pPr>
          </a:lstStyle>
          <a:p>
            <a:fld id="{FFD8E71F-F40B-4DE3-8F50-BA5EA7F48F29}" type="slidenum">
              <a:rPr lang="en-US" altLang="ar-EG"/>
              <a:pPr/>
              <a:t>‹#›</a:t>
            </a:fld>
            <a:endParaRPr lang="en-US" altLang="ar-EG"/>
          </a:p>
        </p:txBody>
      </p:sp>
    </p:spTree>
    <p:extLst>
      <p:ext uri="{BB962C8B-B14F-4D97-AF65-F5344CB8AC3E}">
        <p14:creationId xmlns:p14="http://schemas.microsoft.com/office/powerpoint/2010/main" val="52214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047E8BB4-77E9-4DCB-81DC-91A7D02D0BAE}"/>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3" name="عنصر نائب للتذييل 2">
            <a:extLst>
              <a:ext uri="{FF2B5EF4-FFF2-40B4-BE49-F238E27FC236}">
                <a16:creationId xmlns:a16="http://schemas.microsoft.com/office/drawing/2014/main" xmlns="" id="{431B8035-2C61-492D-BADA-1AC7D5B6D663}"/>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4" name="عنصر نائب لرقم الشريحة 3">
            <a:extLst>
              <a:ext uri="{FF2B5EF4-FFF2-40B4-BE49-F238E27FC236}">
                <a16:creationId xmlns:a16="http://schemas.microsoft.com/office/drawing/2014/main" xmlns="" id="{8D1D0FD3-D851-48E3-9F2E-26D0451FAE7A}"/>
              </a:ext>
            </a:extLst>
          </p:cNvPr>
          <p:cNvSpPr>
            <a:spLocks noGrp="1"/>
          </p:cNvSpPr>
          <p:nvPr>
            <p:ph type="sldNum" sz="quarter" idx="12"/>
          </p:nvPr>
        </p:nvSpPr>
        <p:spPr/>
        <p:txBody>
          <a:bodyPr/>
          <a:lstStyle>
            <a:lvl1pPr>
              <a:defRPr/>
            </a:lvl1pPr>
          </a:lstStyle>
          <a:p>
            <a:fld id="{6A5E082F-1F09-4A70-AA0C-1794DED1F614}" type="slidenum">
              <a:rPr lang="en-US" altLang="ar-EG"/>
              <a:pPr/>
              <a:t>‹#›</a:t>
            </a:fld>
            <a:endParaRPr lang="en-US" altLang="ar-EG"/>
          </a:p>
        </p:txBody>
      </p:sp>
    </p:spTree>
    <p:extLst>
      <p:ext uri="{BB962C8B-B14F-4D97-AF65-F5344CB8AC3E}">
        <p14:creationId xmlns:p14="http://schemas.microsoft.com/office/powerpoint/2010/main" val="158275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AC3B435-6609-47D3-811B-3656D488CC37}"/>
              </a:ext>
            </a:extLst>
          </p:cNvPr>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2D419609-5F4B-49B1-A519-BA6FD66279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xmlns="" id="{5E69448A-A446-4CD5-B2D9-8F53829503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B2492487-06A7-4639-BFD5-7EE9CB9B9F6F}"/>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6" name="عنصر نائب للتذييل 5">
            <a:extLst>
              <a:ext uri="{FF2B5EF4-FFF2-40B4-BE49-F238E27FC236}">
                <a16:creationId xmlns:a16="http://schemas.microsoft.com/office/drawing/2014/main" xmlns="" id="{E68D64E8-185C-4610-8A96-587AA9838793}"/>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7" name="عنصر نائب لرقم الشريحة 6">
            <a:extLst>
              <a:ext uri="{FF2B5EF4-FFF2-40B4-BE49-F238E27FC236}">
                <a16:creationId xmlns:a16="http://schemas.microsoft.com/office/drawing/2014/main" xmlns="" id="{D6B1DEE0-753E-4C45-B32C-01702C096EA7}"/>
              </a:ext>
            </a:extLst>
          </p:cNvPr>
          <p:cNvSpPr>
            <a:spLocks noGrp="1"/>
          </p:cNvSpPr>
          <p:nvPr>
            <p:ph type="sldNum" sz="quarter" idx="12"/>
          </p:nvPr>
        </p:nvSpPr>
        <p:spPr/>
        <p:txBody>
          <a:bodyPr/>
          <a:lstStyle>
            <a:lvl1pPr>
              <a:defRPr/>
            </a:lvl1pPr>
          </a:lstStyle>
          <a:p>
            <a:fld id="{27A85047-1E29-4C03-8C6D-9F1E29203F3B}" type="slidenum">
              <a:rPr lang="en-US" altLang="ar-EG"/>
              <a:pPr/>
              <a:t>‹#›</a:t>
            </a:fld>
            <a:endParaRPr lang="en-US" altLang="ar-EG"/>
          </a:p>
        </p:txBody>
      </p:sp>
    </p:spTree>
    <p:extLst>
      <p:ext uri="{BB962C8B-B14F-4D97-AF65-F5344CB8AC3E}">
        <p14:creationId xmlns:p14="http://schemas.microsoft.com/office/powerpoint/2010/main" val="342490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36AAB9A-FFB4-48C4-87C1-89C872176DA7}"/>
              </a:ext>
            </a:extLst>
          </p:cNvPr>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xmlns="" id="{F207C10C-5ACF-4711-9CF5-2562FD3B82B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ar-EG"/>
          </a:p>
        </p:txBody>
      </p:sp>
      <p:sp>
        <p:nvSpPr>
          <p:cNvPr id="4" name="عنصر نائب للنص 3">
            <a:extLst>
              <a:ext uri="{FF2B5EF4-FFF2-40B4-BE49-F238E27FC236}">
                <a16:creationId xmlns:a16="http://schemas.microsoft.com/office/drawing/2014/main" xmlns="" id="{31CA43F3-33DC-4CE4-B119-3AD1624836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4FDD1D1F-94B5-449E-828E-C666A2B5F07C}"/>
              </a:ext>
            </a:extLst>
          </p:cNvPr>
          <p:cNvSpPr>
            <a:spLocks noGrp="1"/>
          </p:cNvSpPr>
          <p:nvPr>
            <p:ph type="dt" sz="half" idx="10"/>
          </p:nvPr>
        </p:nvSpPr>
        <p:spPr>
          <a:xfrm>
            <a:off x="457200" y="6519863"/>
            <a:ext cx="2133600" cy="244475"/>
          </a:xfrm>
          <a:prstGeom prst="rect">
            <a:avLst/>
          </a:prstGeom>
        </p:spPr>
        <p:txBody>
          <a:bodyPr/>
          <a:lstStyle>
            <a:lvl1pPr>
              <a:defRPr/>
            </a:lvl1pPr>
          </a:lstStyle>
          <a:p>
            <a:endParaRPr lang="ar-EG" altLang="ar-EG"/>
          </a:p>
        </p:txBody>
      </p:sp>
      <p:sp>
        <p:nvSpPr>
          <p:cNvPr id="6" name="عنصر نائب للتذييل 5">
            <a:extLst>
              <a:ext uri="{FF2B5EF4-FFF2-40B4-BE49-F238E27FC236}">
                <a16:creationId xmlns:a16="http://schemas.microsoft.com/office/drawing/2014/main" xmlns="" id="{A9B26129-95C5-47EE-993E-111F31720AA7}"/>
              </a:ext>
            </a:extLst>
          </p:cNvPr>
          <p:cNvSpPr>
            <a:spLocks noGrp="1"/>
          </p:cNvSpPr>
          <p:nvPr>
            <p:ph type="ftr" sz="quarter" idx="11"/>
          </p:nvPr>
        </p:nvSpPr>
        <p:spPr>
          <a:xfrm>
            <a:off x="5181600" y="6477000"/>
            <a:ext cx="2895600" cy="233363"/>
          </a:xfrm>
          <a:prstGeom prst="rect">
            <a:avLst/>
          </a:prstGeom>
        </p:spPr>
        <p:txBody>
          <a:bodyPr/>
          <a:lstStyle>
            <a:lvl1pPr>
              <a:defRPr/>
            </a:lvl1pPr>
          </a:lstStyle>
          <a:p>
            <a:r>
              <a:rPr lang="en-US" altLang="ar-EG"/>
              <a:t>www.themegallery.com</a:t>
            </a:r>
          </a:p>
        </p:txBody>
      </p:sp>
      <p:sp>
        <p:nvSpPr>
          <p:cNvPr id="7" name="عنصر نائب لرقم الشريحة 6">
            <a:extLst>
              <a:ext uri="{FF2B5EF4-FFF2-40B4-BE49-F238E27FC236}">
                <a16:creationId xmlns:a16="http://schemas.microsoft.com/office/drawing/2014/main" xmlns="" id="{272BF3B5-0852-497A-84B9-2E3DFD7B931C}"/>
              </a:ext>
            </a:extLst>
          </p:cNvPr>
          <p:cNvSpPr>
            <a:spLocks noGrp="1"/>
          </p:cNvSpPr>
          <p:nvPr>
            <p:ph type="sldNum" sz="quarter" idx="12"/>
          </p:nvPr>
        </p:nvSpPr>
        <p:spPr/>
        <p:txBody>
          <a:bodyPr/>
          <a:lstStyle>
            <a:lvl1pPr>
              <a:defRPr/>
            </a:lvl1pPr>
          </a:lstStyle>
          <a:p>
            <a:fld id="{61675DD3-A8D7-4A86-B81B-3DC2DB85FF60}" type="slidenum">
              <a:rPr lang="en-US" altLang="ar-EG"/>
              <a:pPr/>
              <a:t>‹#›</a:t>
            </a:fld>
            <a:endParaRPr lang="en-US" altLang="ar-EG"/>
          </a:p>
        </p:txBody>
      </p:sp>
    </p:spTree>
    <p:extLst>
      <p:ext uri="{BB962C8B-B14F-4D97-AF65-F5344CB8AC3E}">
        <p14:creationId xmlns:p14="http://schemas.microsoft.com/office/powerpoint/2010/main" val="24055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a:extLst>
              <a:ext uri="{FF2B5EF4-FFF2-40B4-BE49-F238E27FC236}">
                <a16:creationId xmlns:a16="http://schemas.microsoft.com/office/drawing/2014/main" xmlns="" id="{E3C1CF78-C1D2-4455-A87A-9CD743B798D0}"/>
              </a:ext>
            </a:extLst>
          </p:cNvPr>
          <p:cNvSpPr>
            <a:spLocks/>
          </p:cNvSpPr>
          <p:nvPr/>
        </p:nvSpPr>
        <p:spPr bwMode="gray">
          <a:xfrm>
            <a:off x="-9525" y="344488"/>
            <a:ext cx="8194675" cy="6334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Lst>
            <a:ahLst/>
            <a:cxnLst>
              <a:cxn ang="0">
                <a:pos x="T0" y="T1"/>
              </a:cxn>
              <a:cxn ang="0">
                <a:pos x="T2" y="T3"/>
              </a:cxn>
              <a:cxn ang="0">
                <a:pos x="T4" y="T5"/>
              </a:cxn>
              <a:cxn ang="0">
                <a:pos x="T6" y="T7"/>
              </a:cxn>
              <a:cxn ang="0">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ar-EG"/>
          </a:p>
        </p:txBody>
      </p:sp>
      <p:grpSp>
        <p:nvGrpSpPr>
          <p:cNvPr id="1040" name="Group 16">
            <a:extLst>
              <a:ext uri="{FF2B5EF4-FFF2-40B4-BE49-F238E27FC236}">
                <a16:creationId xmlns:a16="http://schemas.microsoft.com/office/drawing/2014/main" xmlns="" id="{C444B9DA-0F96-4CDB-B5A4-0FA844DD353E}"/>
              </a:ext>
            </a:extLst>
          </p:cNvPr>
          <p:cNvGrpSpPr>
            <a:grpSpLocks/>
          </p:cNvGrpSpPr>
          <p:nvPr/>
        </p:nvGrpSpPr>
        <p:grpSpPr bwMode="auto">
          <a:xfrm>
            <a:off x="8153400" y="0"/>
            <a:ext cx="990600" cy="6858000"/>
            <a:chOff x="5040" y="0"/>
            <a:chExt cx="720" cy="4320"/>
          </a:xfrm>
        </p:grpSpPr>
        <p:sp>
          <p:nvSpPr>
            <p:cNvPr id="1041" name="Rectangle 17">
              <a:extLst>
                <a:ext uri="{FF2B5EF4-FFF2-40B4-BE49-F238E27FC236}">
                  <a16:creationId xmlns:a16="http://schemas.microsoft.com/office/drawing/2014/main" xmlns="" id="{5B48E3FE-1607-4400-B8B1-835F973FE087}"/>
                </a:ext>
              </a:extLst>
            </p:cNvPr>
            <p:cNvSpPr>
              <a:spLocks noChangeArrowheads="1"/>
            </p:cNvSpPr>
            <p:nvPr/>
          </p:nvSpPr>
          <p:spPr bwMode="gray">
            <a:xfrm>
              <a:off x="5042" y="0"/>
              <a:ext cx="718" cy="4320"/>
            </a:xfrm>
            <a:prstGeom prst="rect">
              <a:avLst/>
            </a:prstGeom>
            <a:solidFill>
              <a:schemeClr val="folHlink">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42" name="Rectangle 18">
              <a:extLst>
                <a:ext uri="{FF2B5EF4-FFF2-40B4-BE49-F238E27FC236}">
                  <a16:creationId xmlns:a16="http://schemas.microsoft.com/office/drawing/2014/main" xmlns="" id="{EE2BB131-5CF7-4D6C-84A2-310A9E9AA21E}"/>
                </a:ext>
              </a:extLst>
            </p:cNvPr>
            <p:cNvSpPr>
              <a:spLocks noChangeArrowheads="1"/>
            </p:cNvSpPr>
            <p:nvPr/>
          </p:nvSpPr>
          <p:spPr bwMode="gray">
            <a:xfrm>
              <a:off x="5040" y="219"/>
              <a:ext cx="720" cy="3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sp>
        <p:nvSpPr>
          <p:cNvPr id="1043" name="AutoShape 19">
            <a:extLst>
              <a:ext uri="{FF2B5EF4-FFF2-40B4-BE49-F238E27FC236}">
                <a16:creationId xmlns:a16="http://schemas.microsoft.com/office/drawing/2014/main" xmlns="" id="{3A26C7BC-77ED-41DE-9E5F-CAAF41B58EA0}"/>
              </a:ext>
            </a:extLst>
          </p:cNvPr>
          <p:cNvSpPr>
            <a:spLocks noChangeArrowheads="1"/>
          </p:cNvSpPr>
          <p:nvPr/>
        </p:nvSpPr>
        <p:spPr bwMode="gray">
          <a:xfrm>
            <a:off x="7696200" y="5943600"/>
            <a:ext cx="609600" cy="533400"/>
          </a:xfrm>
          <a:prstGeom prst="hexagon">
            <a:avLst>
              <a:gd name="adj" fmla="val 28571"/>
              <a:gd name="vf" fmla="val 115470"/>
            </a:avLst>
          </a:prstGeom>
          <a:solidFill>
            <a:srgbClr val="5086C2">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44" name="AutoShape 20">
            <a:extLst>
              <a:ext uri="{FF2B5EF4-FFF2-40B4-BE49-F238E27FC236}">
                <a16:creationId xmlns:a16="http://schemas.microsoft.com/office/drawing/2014/main" xmlns="" id="{161208C0-3E10-4320-9AD9-771539D82415}"/>
              </a:ext>
            </a:extLst>
          </p:cNvPr>
          <p:cNvSpPr>
            <a:spLocks noChangeArrowheads="1"/>
          </p:cNvSpPr>
          <p:nvPr/>
        </p:nvSpPr>
        <p:spPr bwMode="gray">
          <a:xfrm>
            <a:off x="8229600" y="5638800"/>
            <a:ext cx="609600" cy="533400"/>
          </a:xfrm>
          <a:prstGeom prst="hexagon">
            <a:avLst>
              <a:gd name="adj" fmla="val 28571"/>
              <a:gd name="vf" fmla="val 115470"/>
            </a:avLst>
          </a:prstGeom>
          <a:solidFill>
            <a:srgbClr val="5086C2">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45" name="AutoShape 21">
            <a:extLst>
              <a:ext uri="{FF2B5EF4-FFF2-40B4-BE49-F238E27FC236}">
                <a16:creationId xmlns:a16="http://schemas.microsoft.com/office/drawing/2014/main" xmlns="" id="{DD7EF37F-888E-48CB-994F-ADE2F98510D1}"/>
              </a:ext>
            </a:extLst>
          </p:cNvPr>
          <p:cNvSpPr>
            <a:spLocks noChangeArrowheads="1"/>
          </p:cNvSpPr>
          <p:nvPr/>
        </p:nvSpPr>
        <p:spPr bwMode="gray">
          <a:xfrm>
            <a:off x="8220075" y="6229350"/>
            <a:ext cx="609600" cy="533400"/>
          </a:xfrm>
          <a:prstGeom prst="hexagon">
            <a:avLst>
              <a:gd name="adj" fmla="val 28571"/>
              <a:gd name="vf" fmla="val 115470"/>
            </a:avLst>
          </a:prstGeom>
          <a:solidFill>
            <a:srgbClr val="5086C2">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27" name="Rectangle 3">
            <a:extLst>
              <a:ext uri="{FF2B5EF4-FFF2-40B4-BE49-F238E27FC236}">
                <a16:creationId xmlns:a16="http://schemas.microsoft.com/office/drawing/2014/main" xmlns="" id="{1034C2A8-3802-4184-B882-949ADA49693E}"/>
              </a:ext>
            </a:extLst>
          </p:cNvPr>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EG" dirty="0"/>
              <a:t>انقر لتحرير أنماط نص الشكل الرئيسي</a:t>
            </a:r>
          </a:p>
          <a:p>
            <a:pPr lvl="1"/>
            <a:r>
              <a:rPr lang="ar-SA" altLang="ar-EG" dirty="0"/>
              <a:t>المستوى الثاني</a:t>
            </a:r>
          </a:p>
          <a:p>
            <a:pPr lvl="2"/>
            <a:r>
              <a:rPr lang="ar-SA" altLang="ar-EG" dirty="0"/>
              <a:t>المستوى الثالث</a:t>
            </a:r>
          </a:p>
          <a:p>
            <a:pPr lvl="3"/>
            <a:r>
              <a:rPr lang="ar-SA" altLang="ar-EG" dirty="0"/>
              <a:t>المستوى الرابع</a:t>
            </a:r>
          </a:p>
          <a:p>
            <a:pPr lvl="4"/>
            <a:r>
              <a:rPr lang="ar-SA" altLang="ar-EG" dirty="0"/>
              <a:t>المستوى الخامس</a:t>
            </a:r>
            <a:endParaRPr lang="en-US" altLang="ar-EG" dirty="0"/>
          </a:p>
        </p:txBody>
      </p:sp>
      <p:sp>
        <p:nvSpPr>
          <p:cNvPr id="1030" name="Rectangle 6">
            <a:extLst>
              <a:ext uri="{FF2B5EF4-FFF2-40B4-BE49-F238E27FC236}">
                <a16:creationId xmlns:a16="http://schemas.microsoft.com/office/drawing/2014/main" xmlns="" id="{2E4E2B5E-8634-4D3F-B5D8-2D8C70A80FCE}"/>
              </a:ext>
            </a:extLst>
          </p:cNvPr>
          <p:cNvSpPr>
            <a:spLocks noGrp="1" noChangeArrowheads="1"/>
          </p:cNvSpPr>
          <p:nvPr>
            <p:ph type="sldNum" sz="quarter" idx="4"/>
          </p:nvPr>
        </p:nvSpPr>
        <p:spPr bwMode="auto">
          <a:xfrm>
            <a:off x="8286750" y="638651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DD5632E2-E5F9-4375-A914-D78BE1517158}" type="slidenum">
              <a:rPr lang="en-US" altLang="ar-EG"/>
              <a:pPr/>
              <a:t>‹#›</a:t>
            </a:fld>
            <a:endParaRPr lang="en-US" altLang="ar-EG"/>
          </a:p>
        </p:txBody>
      </p:sp>
      <p:grpSp>
        <p:nvGrpSpPr>
          <p:cNvPr id="1046" name="Group 22">
            <a:extLst>
              <a:ext uri="{FF2B5EF4-FFF2-40B4-BE49-F238E27FC236}">
                <a16:creationId xmlns:a16="http://schemas.microsoft.com/office/drawing/2014/main" xmlns="" id="{33045555-19F7-46A3-ADCE-1EB5052E5129}"/>
              </a:ext>
            </a:extLst>
          </p:cNvPr>
          <p:cNvGrpSpPr>
            <a:grpSpLocks/>
          </p:cNvGrpSpPr>
          <p:nvPr/>
        </p:nvGrpSpPr>
        <p:grpSpPr bwMode="auto">
          <a:xfrm>
            <a:off x="152400" y="228600"/>
            <a:ext cx="838200" cy="838200"/>
            <a:chOff x="18" y="144"/>
            <a:chExt cx="510" cy="480"/>
          </a:xfrm>
        </p:grpSpPr>
        <p:sp>
          <p:nvSpPr>
            <p:cNvPr id="1047" name="AutoShape 23">
              <a:extLst>
                <a:ext uri="{FF2B5EF4-FFF2-40B4-BE49-F238E27FC236}">
                  <a16:creationId xmlns:a16="http://schemas.microsoft.com/office/drawing/2014/main" xmlns="" id="{391F20CC-7664-4A61-9C74-D653B1E7E614}"/>
                </a:ext>
              </a:extLst>
            </p:cNvPr>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ar-EG"/>
            </a:p>
          </p:txBody>
        </p:sp>
        <p:sp>
          <p:nvSpPr>
            <p:cNvPr id="1048" name="AutoShape 24">
              <a:extLst>
                <a:ext uri="{FF2B5EF4-FFF2-40B4-BE49-F238E27FC236}">
                  <a16:creationId xmlns:a16="http://schemas.microsoft.com/office/drawing/2014/main" xmlns="" id="{53832D15-D583-4497-B66B-B600A25E5EC9}"/>
                </a:ext>
              </a:extLst>
            </p:cNvPr>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ar-EG"/>
            </a:p>
          </p:txBody>
        </p:sp>
        <p:sp>
          <p:nvSpPr>
            <p:cNvPr id="1049" name="AutoShape 25">
              <a:extLst>
                <a:ext uri="{FF2B5EF4-FFF2-40B4-BE49-F238E27FC236}">
                  <a16:creationId xmlns:a16="http://schemas.microsoft.com/office/drawing/2014/main" xmlns="" id="{21ACC77C-FA81-4214-BADB-7F3557DC4D9E}"/>
                </a:ext>
              </a:extLst>
            </p:cNvPr>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ar-EG"/>
            </a:p>
          </p:txBody>
        </p:sp>
      </p:grpSp>
      <p:sp>
        <p:nvSpPr>
          <p:cNvPr id="1026" name="Rectangle 2">
            <a:extLst>
              <a:ext uri="{FF2B5EF4-FFF2-40B4-BE49-F238E27FC236}">
                <a16:creationId xmlns:a16="http://schemas.microsoft.com/office/drawing/2014/main" xmlns="" id="{D7C2ABB3-E868-45A8-B0EB-C34037296C68}"/>
              </a:ext>
            </a:extLst>
          </p:cNvPr>
          <p:cNvSpPr>
            <a:spLocks noGrp="1" noChangeArrowheads="1"/>
          </p:cNvSpPr>
          <p:nvPr>
            <p:ph type="title"/>
          </p:nvPr>
        </p:nvSpPr>
        <p:spPr bwMode="white">
          <a:xfrm>
            <a:off x="1143000" y="381000"/>
            <a:ext cx="6705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EG" dirty="0"/>
              <a:t>انقر لتحرير نمط عنوان الشكل الرئيسي</a:t>
            </a:r>
            <a:endParaRPr lang="en-US" altLang="ar-E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r" rtl="1" eaLnBrk="1" fontAlgn="base" hangingPunct="1">
        <a:spcBef>
          <a:spcPct val="0"/>
        </a:spcBef>
        <a:spcAft>
          <a:spcPct val="0"/>
        </a:spcAft>
        <a:defRPr sz="3200" kern="1200">
          <a:solidFill>
            <a:schemeClr val="bg1"/>
          </a:solidFill>
          <a:latin typeface="+mj-lt"/>
          <a:ea typeface="+mj-ea"/>
          <a:cs typeface="+mj-cs"/>
        </a:defRPr>
      </a:lvl1pPr>
      <a:lvl2pPr algn="l" rtl="1" eaLnBrk="1" fontAlgn="base" hangingPunct="1">
        <a:spcBef>
          <a:spcPct val="0"/>
        </a:spcBef>
        <a:spcAft>
          <a:spcPct val="0"/>
        </a:spcAft>
        <a:defRPr sz="3200">
          <a:solidFill>
            <a:schemeClr val="bg1"/>
          </a:solidFill>
          <a:latin typeface="Verdana" panose="020B0604030504040204" pitchFamily="34" charset="0"/>
        </a:defRPr>
      </a:lvl2pPr>
      <a:lvl3pPr algn="l" rtl="1" eaLnBrk="1" fontAlgn="base" hangingPunct="1">
        <a:spcBef>
          <a:spcPct val="0"/>
        </a:spcBef>
        <a:spcAft>
          <a:spcPct val="0"/>
        </a:spcAft>
        <a:defRPr sz="3200">
          <a:solidFill>
            <a:schemeClr val="bg1"/>
          </a:solidFill>
          <a:latin typeface="Verdana" panose="020B0604030504040204" pitchFamily="34" charset="0"/>
        </a:defRPr>
      </a:lvl3pPr>
      <a:lvl4pPr algn="l" rtl="1" eaLnBrk="1" fontAlgn="base" hangingPunct="1">
        <a:spcBef>
          <a:spcPct val="0"/>
        </a:spcBef>
        <a:spcAft>
          <a:spcPct val="0"/>
        </a:spcAft>
        <a:defRPr sz="3200">
          <a:solidFill>
            <a:schemeClr val="bg1"/>
          </a:solidFill>
          <a:latin typeface="Verdana" panose="020B0604030504040204" pitchFamily="34" charset="0"/>
        </a:defRPr>
      </a:lvl4pPr>
      <a:lvl5pPr algn="l" rtl="1" eaLnBrk="1" fontAlgn="base" hangingPunct="1">
        <a:spcBef>
          <a:spcPct val="0"/>
        </a:spcBef>
        <a:spcAft>
          <a:spcPct val="0"/>
        </a:spcAft>
        <a:defRPr sz="3200">
          <a:solidFill>
            <a:schemeClr val="bg1"/>
          </a:solidFill>
          <a:latin typeface="Verdana" panose="020B0604030504040204" pitchFamily="34" charset="0"/>
        </a:defRPr>
      </a:lvl5pPr>
      <a:lvl6pPr marL="457200" algn="l" rtl="1" eaLnBrk="1" fontAlgn="base" hangingPunct="1">
        <a:spcBef>
          <a:spcPct val="0"/>
        </a:spcBef>
        <a:spcAft>
          <a:spcPct val="0"/>
        </a:spcAft>
        <a:defRPr sz="3200">
          <a:solidFill>
            <a:schemeClr val="bg1"/>
          </a:solidFill>
          <a:latin typeface="Verdana" panose="020B0604030504040204" pitchFamily="34" charset="0"/>
        </a:defRPr>
      </a:lvl6pPr>
      <a:lvl7pPr marL="914400" algn="l" rtl="1" eaLnBrk="1" fontAlgn="base" hangingPunct="1">
        <a:spcBef>
          <a:spcPct val="0"/>
        </a:spcBef>
        <a:spcAft>
          <a:spcPct val="0"/>
        </a:spcAft>
        <a:defRPr sz="3200">
          <a:solidFill>
            <a:schemeClr val="bg1"/>
          </a:solidFill>
          <a:latin typeface="Verdana" panose="020B0604030504040204" pitchFamily="34" charset="0"/>
        </a:defRPr>
      </a:lvl7pPr>
      <a:lvl8pPr marL="1371600" algn="l" rtl="1" eaLnBrk="1" fontAlgn="base" hangingPunct="1">
        <a:spcBef>
          <a:spcPct val="0"/>
        </a:spcBef>
        <a:spcAft>
          <a:spcPct val="0"/>
        </a:spcAft>
        <a:defRPr sz="3200">
          <a:solidFill>
            <a:schemeClr val="bg1"/>
          </a:solidFill>
          <a:latin typeface="Verdana" panose="020B0604030504040204" pitchFamily="34" charset="0"/>
        </a:defRPr>
      </a:lvl8pPr>
      <a:lvl9pPr marL="1828800" algn="l" rtl="1" eaLnBrk="1" fontAlgn="base" hangingPunct="1">
        <a:spcBef>
          <a:spcPct val="0"/>
        </a:spcBef>
        <a:spcAft>
          <a:spcPct val="0"/>
        </a:spcAft>
        <a:defRPr sz="3200">
          <a:solidFill>
            <a:schemeClr val="bg1"/>
          </a:solidFill>
          <a:latin typeface="Verdana" panose="020B0604030504040204" pitchFamily="34" charset="0"/>
        </a:defRPr>
      </a:lvl9pPr>
    </p:titleStyle>
    <p:bodyStyle>
      <a:lvl1pPr marL="342900" indent="-342900" algn="r" rtl="1"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r" rtl="1"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59897FF-B529-40A2-AFE9-058FDFF43905}"/>
              </a:ext>
            </a:extLst>
          </p:cNvPr>
          <p:cNvSpPr>
            <a:spLocks noGrp="1" noChangeArrowheads="1"/>
          </p:cNvSpPr>
          <p:nvPr>
            <p:ph type="ctrTitle"/>
          </p:nvPr>
        </p:nvSpPr>
        <p:spPr/>
        <p:txBody>
          <a:bodyPr/>
          <a:lstStyle/>
          <a:p>
            <a:r>
              <a:rPr lang="ar-EG" altLang="ar-EG" dirty="0"/>
              <a:t>الجودة و الاعتماد الاكاديمي بجامعة الجوف</a:t>
            </a:r>
            <a:endParaRPr lang="en-US" altLang="ar-EG" dirty="0"/>
          </a:p>
        </p:txBody>
      </p:sp>
      <p:sp>
        <p:nvSpPr>
          <p:cNvPr id="2051" name="Rectangle 3">
            <a:extLst>
              <a:ext uri="{FF2B5EF4-FFF2-40B4-BE49-F238E27FC236}">
                <a16:creationId xmlns:a16="http://schemas.microsoft.com/office/drawing/2014/main" xmlns="" id="{3A63C410-0AA4-49CA-82EA-E4BF04B5634A}"/>
              </a:ext>
            </a:extLst>
          </p:cNvPr>
          <p:cNvSpPr>
            <a:spLocks noGrp="1" noChangeArrowheads="1"/>
          </p:cNvSpPr>
          <p:nvPr>
            <p:ph type="subTitle" idx="1"/>
          </p:nvPr>
        </p:nvSpPr>
        <p:spPr>
          <a:xfrm>
            <a:off x="3505200" y="2438400"/>
            <a:ext cx="4343400" cy="685800"/>
          </a:xfrm>
        </p:spPr>
        <p:txBody>
          <a:bodyPr/>
          <a:lstStyle/>
          <a:p>
            <a:pPr algn="ctr"/>
            <a:r>
              <a:rPr lang="ar-EG" altLang="ar-EG" sz="2800" dirty="0"/>
              <a:t>تقديم</a:t>
            </a:r>
          </a:p>
          <a:p>
            <a:pPr algn="ctr"/>
            <a:r>
              <a:rPr lang="ar-EG" altLang="ar-EG" sz="2800" dirty="0"/>
              <a:t>عميد عمادة الجودة و الاعتماد الاكاديمي</a:t>
            </a:r>
          </a:p>
          <a:p>
            <a:pPr algn="ctr"/>
            <a:r>
              <a:rPr lang="ar-EG" altLang="ar-EG" sz="2800" dirty="0"/>
              <a:t>د. فياض بن حامد العنزي</a:t>
            </a:r>
            <a:endParaRPr lang="en-US" altLang="ar-EG"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514350" indent="-514350">
              <a:buFont typeface="+mj-lt"/>
              <a:buAutoNum type="arabicPeriod" startAt="9"/>
            </a:pPr>
            <a:r>
              <a:rPr lang="ar-EG" sz="2700" dirty="0"/>
              <a:t>الهيكل التنظيمي للمؤسسة </a:t>
            </a:r>
            <a:r>
              <a:rPr lang="en-US" sz="2700" dirty="0"/>
              <a:t>Organization Structure</a:t>
            </a:r>
          </a:p>
          <a:p>
            <a:pPr marL="461963" indent="-461963" algn="just">
              <a:buNone/>
            </a:pPr>
            <a:r>
              <a:rPr lang="ar-EG" sz="2700" dirty="0"/>
              <a:t>هو مخطط يوضح تقسيم العمل داخل المؤسسة وهياكل الإدارات والتسلسل الوظيفي ومسمى الوظائف المتاحة داخل المؤسسة.</a:t>
            </a:r>
          </a:p>
          <a:p>
            <a:pPr marL="0" indent="0">
              <a:buNone/>
            </a:pPr>
            <a:r>
              <a:rPr lang="ar-EG" sz="2700" dirty="0"/>
              <a:t>10. التقويم الذاتي </a:t>
            </a:r>
            <a:r>
              <a:rPr lang="en-US" sz="2700" dirty="0"/>
              <a:t>Self-Assessment</a:t>
            </a:r>
          </a:p>
          <a:p>
            <a:pPr marL="514350" indent="-514350" algn="just">
              <a:buNone/>
            </a:pPr>
            <a:r>
              <a:rPr lang="ar-EG" sz="2700" dirty="0"/>
              <a:t>يتضمن مجموعة من الاجراءات والخطوات التي تقوم بها المؤسسة من أجل التعرف على الواقع المحقق في العملية التعليمية والتدريسية في مستوى البرامج التي تطرحها الجامعة، ومقارنة ذلك بالمستوى المنشود من قبل المؤسسة.</a:t>
            </a:r>
          </a:p>
          <a:p>
            <a:pPr marL="514350" indent="-514350" algn="just">
              <a:buNone/>
            </a:pPr>
            <a:r>
              <a:rPr lang="ar-EG" sz="2700" dirty="0"/>
              <a:t>وهو العملية الخاصة بتقويم أداء المؤسسة او البرنامج عن طريق منسوبي المؤسسة أنفسهم، وذلك بالتحليل الدقيق وتوصيف وتشخيص الوضع الراهن لأداء المؤسسة او </a:t>
            </a:r>
            <a:r>
              <a:rPr lang="ar-EG" sz="2700" dirty="0" err="1"/>
              <a:t>الرنامج</a:t>
            </a:r>
            <a:r>
              <a:rPr lang="ar-EG" sz="2700" dirty="0"/>
              <a:t> وتحديد مجالات القوة والضعف في ضوء معايير محددة وحسب متطلبات الجهة المانحة للاعتماد.</a:t>
            </a:r>
          </a:p>
        </p:txBody>
      </p:sp>
    </p:spTree>
    <p:extLst>
      <p:ext uri="{BB962C8B-B14F-4D97-AF65-F5344CB8AC3E}">
        <p14:creationId xmlns:p14="http://schemas.microsoft.com/office/powerpoint/2010/main" val="394655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514350" indent="-514350">
              <a:buFont typeface="+mj-lt"/>
              <a:buAutoNum type="arabicPeriod" startAt="11"/>
            </a:pPr>
            <a:r>
              <a:rPr lang="ar-EG" sz="2700" dirty="0"/>
              <a:t>مؤشرات الاداء </a:t>
            </a:r>
            <a:r>
              <a:rPr lang="en-US" sz="2200" dirty="0"/>
              <a:t>Key Performance Indicator</a:t>
            </a:r>
            <a:r>
              <a:rPr lang="en-US" sz="2400" dirty="0"/>
              <a:t> </a:t>
            </a:r>
            <a:r>
              <a:rPr lang="en-US" sz="2200" dirty="0"/>
              <a:t>(KPIs)</a:t>
            </a:r>
          </a:p>
          <a:p>
            <a:pPr marL="0" indent="0">
              <a:buNone/>
            </a:pPr>
            <a:endParaRPr lang="ar-EG" sz="2200" dirty="0"/>
          </a:p>
          <a:p>
            <a:pPr marL="0" indent="0" algn="just">
              <a:buNone/>
            </a:pPr>
            <a:r>
              <a:rPr lang="ar-EG" sz="2700" dirty="0"/>
              <a:t>يقصد بها مقاييس محددة يتم استخدامها من قبل المؤسسة التعليمية أو المنظمة لتقويم جودة أدائها.</a:t>
            </a:r>
          </a:p>
          <a:p>
            <a:pPr marL="461963" indent="-461963">
              <a:buNone/>
            </a:pPr>
            <a:r>
              <a:rPr lang="ar-EG" sz="2700" dirty="0"/>
              <a:t>12. وحدة إدارة الجودة </a:t>
            </a:r>
            <a:r>
              <a:rPr lang="en-US" sz="2200" dirty="0"/>
              <a:t>Quality Management Unit</a:t>
            </a:r>
            <a:endParaRPr lang="ar-EG" sz="2200" dirty="0"/>
          </a:p>
          <a:p>
            <a:pPr marL="461963" indent="-461963">
              <a:buNone/>
            </a:pPr>
            <a:endParaRPr lang="en-US" sz="2200" dirty="0"/>
          </a:p>
          <a:p>
            <a:pPr marL="461963" indent="-461963" algn="just">
              <a:buNone/>
            </a:pPr>
            <a:r>
              <a:rPr lang="ar-EG" sz="2700" dirty="0"/>
              <a:t>هي الوحدة المسؤولة عن إدارة الجودة داخل المؤسسة وتتوافر لديها كافة الوثائق والأدلة الخاصة بالممارسات التطبيقية لإدارة الجودة بالمؤسسة.</a:t>
            </a:r>
          </a:p>
          <a:p>
            <a:pPr marL="461963" indent="-461963">
              <a:buNone/>
            </a:pPr>
            <a:endParaRPr lang="ar-EG" sz="2700" dirty="0"/>
          </a:p>
        </p:txBody>
      </p:sp>
    </p:spTree>
    <p:extLst>
      <p:ext uri="{BB962C8B-B14F-4D97-AF65-F5344CB8AC3E}">
        <p14:creationId xmlns:p14="http://schemas.microsoft.com/office/powerpoint/2010/main" val="124507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a:xfrm>
            <a:off x="228600" y="1076325"/>
            <a:ext cx="8458200" cy="5248275"/>
          </a:xfrm>
        </p:spPr>
        <p:txBody>
          <a:bodyPr/>
          <a:lstStyle/>
          <a:p>
            <a:pPr marL="514350" indent="-514350">
              <a:buFont typeface="+mj-lt"/>
              <a:buAutoNum type="arabicPeriod" startAt="13"/>
            </a:pPr>
            <a:r>
              <a:rPr lang="ar-EG" sz="2400" dirty="0"/>
              <a:t>ملف المقرر الدراسي</a:t>
            </a:r>
          </a:p>
          <a:p>
            <a:pPr marL="461963" indent="-461963" algn="just">
              <a:buNone/>
            </a:pPr>
            <a:r>
              <a:rPr lang="ar-EG" sz="2400" dirty="0"/>
              <a:t>هو خارطة طريق لعملية التدريس حيث يشمل مجموعة من الوثائق والمصادر العلمية لمقرر دراسي، تصفه، وتحدد إطاره، وتوثق إجراءاته، ومصادره، ووسائله، وطرق تدريسه، وتقويمه، ونواتجه، والانطباعات الشخصية للقائم بتدريسه، ويكون مرجعا موثقا لكل أستاذ جامعي يتولى تدريس المقرر. ولابد من وجود ملف واحد لكل مقرر دراسي حتى في حالة تعدد الشعب أو تعدد أساتذة المقرر ، ويعد ملف المقرر متطلبا أساسيا لنجاح وتحسين العملية التعليمية.</a:t>
            </a:r>
          </a:p>
          <a:p>
            <a:pPr marL="461963" indent="-461963">
              <a:buNone/>
            </a:pPr>
            <a:r>
              <a:rPr lang="ar-EG" sz="2400" dirty="0"/>
              <a:t>14. توصيف المقرر الدراسي</a:t>
            </a:r>
          </a:p>
          <a:p>
            <a:pPr marL="461963" indent="-461963" algn="just">
              <a:buNone/>
            </a:pPr>
            <a:r>
              <a:rPr lang="ar-EG" sz="2400" dirty="0"/>
              <a:t> الهدف الأساسي من توصيف المقرر الدراسي هو تواصلك مع طلابك للتعريف بالمقرر، وتحديد النتائج العلمية المرجوة من تدريسه، و كيفية توزيعه على مدار الفصل الدراسي، وشرح للمتطلبات اللازمة من الطلاب لنجاح في هذا المقرر بامتياز. لذلك يعتبر الطلاب توصيف المقرر الدراسي كعقد بينهم وبين الأستاذ حيث يجب أن يتم تقديمه بشكل واضح ومحدد للجوانب الأساسية من التوصيف في بداية العام الدراسي.</a:t>
            </a:r>
          </a:p>
          <a:p>
            <a:pPr marL="461963" indent="-461963">
              <a:buNone/>
            </a:pPr>
            <a:endParaRPr lang="ar-EG" sz="2400" dirty="0"/>
          </a:p>
        </p:txBody>
      </p:sp>
    </p:spTree>
    <p:extLst>
      <p:ext uri="{BB962C8B-B14F-4D97-AF65-F5344CB8AC3E}">
        <p14:creationId xmlns:p14="http://schemas.microsoft.com/office/powerpoint/2010/main" val="297647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رسالة و رؤية جامعة الجوف</a:t>
            </a:r>
          </a:p>
        </p:txBody>
      </p:sp>
      <p:pic>
        <p:nvPicPr>
          <p:cNvPr id="4" name="صورة 3">
            <a:extLst>
              <a:ext uri="{FF2B5EF4-FFF2-40B4-BE49-F238E27FC236}">
                <a16:creationId xmlns:a16="http://schemas.microsoft.com/office/drawing/2014/main" xmlns="" id="{3B5FA560-544B-4C90-AFA2-CDCDDD582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893" y="1027762"/>
            <a:ext cx="4494907" cy="5830238"/>
          </a:xfrm>
          <a:prstGeom prst="rect">
            <a:avLst/>
          </a:prstGeom>
        </p:spPr>
      </p:pic>
    </p:spTree>
    <p:extLst>
      <p:ext uri="{BB962C8B-B14F-4D97-AF65-F5344CB8AC3E}">
        <p14:creationId xmlns:p14="http://schemas.microsoft.com/office/powerpoint/2010/main" val="224711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658F410-4766-4043-8B6B-BC96AD390B85}"/>
              </a:ext>
            </a:extLst>
          </p:cNvPr>
          <p:cNvSpPr>
            <a:spLocks noGrp="1"/>
          </p:cNvSpPr>
          <p:nvPr>
            <p:ph type="title"/>
          </p:nvPr>
        </p:nvSpPr>
        <p:spPr/>
        <p:txBody>
          <a:bodyPr/>
          <a:lstStyle/>
          <a:p>
            <a:r>
              <a:rPr lang="ar-EG" b="1" dirty="0"/>
              <a:t>أنواع الاعتماد الاكاديمي</a:t>
            </a:r>
          </a:p>
        </p:txBody>
      </p:sp>
      <p:sp>
        <p:nvSpPr>
          <p:cNvPr id="3" name="عنصر نائب للمحتوى 2">
            <a:extLst>
              <a:ext uri="{FF2B5EF4-FFF2-40B4-BE49-F238E27FC236}">
                <a16:creationId xmlns:a16="http://schemas.microsoft.com/office/drawing/2014/main" xmlns="" id="{036F681F-C7DE-4686-A7F1-007C18A84BCB}"/>
              </a:ext>
            </a:extLst>
          </p:cNvPr>
          <p:cNvSpPr>
            <a:spLocks noGrp="1"/>
          </p:cNvSpPr>
          <p:nvPr>
            <p:ph idx="1"/>
          </p:nvPr>
        </p:nvSpPr>
        <p:spPr/>
        <p:txBody>
          <a:bodyPr/>
          <a:lstStyle/>
          <a:p>
            <a:pPr marL="461963" indent="-461963" algn="just">
              <a:buNone/>
            </a:pPr>
            <a:r>
              <a:rPr lang="ar-EG" dirty="0"/>
              <a:t>1.  الاعتماد المؤسسي:  وهو اعتماد المؤسسة ككل وفقاً لمعايير محددة حول كيفية المرافق والمصادر ويشمل ذلك العاملين بالمؤسسة وتوفير الخدمات الأكاديمية والطلابية المساندة والمناهج، ومستويات إنجاز الطلاب والهيئة الأكاديمية وغيرها من مكونات المؤسسة التعليمية.</a:t>
            </a:r>
          </a:p>
          <a:p>
            <a:endParaRPr lang="ar-EG" dirty="0"/>
          </a:p>
          <a:p>
            <a:pPr marL="514350" indent="-461963" algn="just">
              <a:buNone/>
            </a:pPr>
            <a:r>
              <a:rPr lang="ar-EG" dirty="0"/>
              <a:t>2.  الاعتماد البرامجي: يقصد به تقييم البرامج بمؤسسة ما والتأكد من جودة هذه البرامج ومدى تناسبها لمستوى الشهادة الممنوحة.</a:t>
            </a:r>
          </a:p>
        </p:txBody>
      </p:sp>
    </p:spTree>
    <p:extLst>
      <p:ext uri="{BB962C8B-B14F-4D97-AF65-F5344CB8AC3E}">
        <p14:creationId xmlns:p14="http://schemas.microsoft.com/office/powerpoint/2010/main" val="247097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المركز الوطني للتقويم والاعتماد الاكاديمي</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461963" indent="-461963" algn="just">
              <a:buNone/>
            </a:pPr>
            <a:r>
              <a:rPr lang="ar-EG" sz="2700" dirty="0"/>
              <a:t>صدر قرار مجلس الوزراء الموقر رقم (94) بتاريخ 1438/2/7هـ بالموافقة على الترتيبات التنظيمية لهيئة تقويم التعليم والمتضمنة أن الهيئة هي الجهة المختصة في المملكة بالتقويم والاعتماد في التعليم والتدريب؛ لرفع جودتهما وكفايتهما ومساهمتهما في خدمة الاقتصاد والتنمية الوطنية.​</a:t>
            </a:r>
          </a:p>
          <a:p>
            <a:pPr marL="461963" indent="-461963" algn="just">
              <a:buNone/>
            </a:pPr>
            <a:r>
              <a:rPr lang="ar-EG" sz="2700" dirty="0"/>
              <a:t>ويأتي المركز​ الوطني للتقويم والاعتماد الأكاديمي واحداً من المراكز التي تشرف عليها الهيئة، وهو امتداد لما كان يعرف سابقاً بالهيئة الوطنية للتقويم والاعتماد الأكاديمي التي تأسست بموجب الموافقة السامية الكريمة رقم 7/ب/6024 وتاريخ 1424/2/9هـ بحيث تتمتع بالشخصية المعنوية والاستقلال الإداري والمالي، وتكون السلطة المسؤولة عن شؤون الاعتماد الأكاديمي، وضمان الجودة في مؤسسات التعليم فوق الثانوي ـــــ الحكومي والأهلي.</a:t>
            </a:r>
          </a:p>
          <a:p>
            <a:pPr marL="461963" indent="-461963">
              <a:buNone/>
            </a:pPr>
            <a:endParaRPr lang="ar-EG" sz="2700" dirty="0"/>
          </a:p>
        </p:txBody>
      </p:sp>
    </p:spTree>
    <p:extLst>
      <p:ext uri="{BB962C8B-B14F-4D97-AF65-F5344CB8AC3E}">
        <p14:creationId xmlns:p14="http://schemas.microsoft.com/office/powerpoint/2010/main" val="205549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 خطوات الاعتماد المؤسسي</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461963" indent="-461963" algn="just">
              <a:buNone/>
            </a:pPr>
            <a:r>
              <a:rPr lang="ar-EG" sz="2700" dirty="0"/>
              <a:t>تمر عملية المراجعة والاعتماد للمؤسسات بست خطوات هي:</a:t>
            </a:r>
          </a:p>
          <a:p>
            <a:pPr marL="461963" indent="-461963" algn="just">
              <a:buNone/>
            </a:pPr>
            <a:endParaRPr lang="ar-EG" sz="2700" dirty="0"/>
          </a:p>
          <a:p>
            <a:pPr marL="461963" indent="-461963">
              <a:buNone/>
            </a:pPr>
            <a:endParaRPr lang="ar-EG" sz="2700" dirty="0"/>
          </a:p>
        </p:txBody>
      </p:sp>
      <p:pic>
        <p:nvPicPr>
          <p:cNvPr id="5" name="صورة 4">
            <a:extLst>
              <a:ext uri="{FF2B5EF4-FFF2-40B4-BE49-F238E27FC236}">
                <a16:creationId xmlns:a16="http://schemas.microsoft.com/office/drawing/2014/main" xmlns="" id="{E5F9BFEF-F3C7-4481-A5E9-D95A29B6C3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600200"/>
            <a:ext cx="7315200" cy="4876800"/>
          </a:xfrm>
          <a:prstGeom prst="rect">
            <a:avLst/>
          </a:prstGeom>
        </p:spPr>
      </p:pic>
    </p:spTree>
    <p:extLst>
      <p:ext uri="{BB962C8B-B14F-4D97-AF65-F5344CB8AC3E}">
        <p14:creationId xmlns:p14="http://schemas.microsoft.com/office/powerpoint/2010/main" val="405946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sz="2800" b="1" dirty="0"/>
              <a:t> معايير الاعتماد المؤسسي المطورة إصدار 2018</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461963" indent="-461963" algn="just">
              <a:buNone/>
            </a:pPr>
            <a:r>
              <a:rPr lang="ar-EG" sz="2700" dirty="0"/>
              <a:t>​​​​</a:t>
            </a:r>
            <a:r>
              <a:rPr lang="ar-EG" sz="2500" dirty="0"/>
              <a:t>قام المركز الوطني للتقويم والاعتماد الأكاديمي مؤخراً بمراجعة وتطوير المعايير المؤسسية. وفيما يلي هذه المعايير الرئيسية:​</a:t>
            </a:r>
          </a:p>
          <a:p>
            <a:pPr marL="746125" indent="-630238" algn="just">
              <a:buNone/>
            </a:pPr>
            <a:r>
              <a:rPr lang="ar-EG" sz="2500" dirty="0"/>
              <a:t>1- الرسالة والأهداف والتخطيط الاستراتيجي.</a:t>
            </a:r>
          </a:p>
          <a:p>
            <a:pPr marL="746125" indent="-630238" algn="just">
              <a:buNone/>
            </a:pPr>
            <a:r>
              <a:rPr lang="ar-EG" sz="2500" dirty="0"/>
              <a:t>2- الحوكمة والقيادة والإدارة.</a:t>
            </a:r>
          </a:p>
          <a:p>
            <a:pPr marL="746125" indent="-630238" algn="just">
              <a:buNone/>
            </a:pPr>
            <a:r>
              <a:rPr lang="ar-EG" sz="2500" dirty="0"/>
              <a:t>3-  التعلم والتعليم.</a:t>
            </a:r>
          </a:p>
          <a:p>
            <a:pPr marL="746125" indent="-630238" algn="just">
              <a:buNone/>
            </a:pPr>
            <a:r>
              <a:rPr lang="ar-EG" sz="2500" dirty="0"/>
              <a:t>4- الطلبة.</a:t>
            </a:r>
          </a:p>
          <a:p>
            <a:pPr marL="746125" indent="-630238" algn="just">
              <a:buNone/>
            </a:pPr>
            <a:r>
              <a:rPr lang="ar-EG" sz="2500" dirty="0"/>
              <a:t>5- هيئة التدريس.</a:t>
            </a:r>
          </a:p>
          <a:p>
            <a:pPr marL="746125" indent="-630238" algn="just">
              <a:buNone/>
            </a:pPr>
            <a:r>
              <a:rPr lang="ar-EG" sz="2500" dirty="0"/>
              <a:t>6-  الموارد المؤسسية.</a:t>
            </a:r>
          </a:p>
          <a:p>
            <a:pPr marL="746125" indent="-630238" algn="just">
              <a:buNone/>
            </a:pPr>
            <a:r>
              <a:rPr lang="ar-EG" sz="2500" dirty="0"/>
              <a:t>7- البحث العلمي والابتكار.</a:t>
            </a:r>
          </a:p>
          <a:p>
            <a:pPr marL="746125" indent="-630238" algn="just">
              <a:buNone/>
            </a:pPr>
            <a:r>
              <a:rPr lang="ar-EG" sz="2500" dirty="0"/>
              <a:t>8- الشراكة المجتمعية.</a:t>
            </a:r>
          </a:p>
          <a:p>
            <a:pPr marL="461963" indent="-461963">
              <a:buNone/>
            </a:pPr>
            <a:endParaRPr lang="ar-EG" sz="2700" dirty="0"/>
          </a:p>
        </p:txBody>
      </p:sp>
    </p:spTree>
    <p:extLst>
      <p:ext uri="{BB962C8B-B14F-4D97-AF65-F5344CB8AC3E}">
        <p14:creationId xmlns:p14="http://schemas.microsoft.com/office/powerpoint/2010/main" val="1797918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D09250D-D957-4F21-9418-228E8BFB09D4}"/>
              </a:ext>
            </a:extLst>
          </p:cNvPr>
          <p:cNvSpPr>
            <a:spLocks noGrp="1"/>
          </p:cNvSpPr>
          <p:nvPr>
            <p:ph type="title"/>
          </p:nvPr>
        </p:nvSpPr>
        <p:spPr/>
        <p:txBody>
          <a:bodyPr/>
          <a:lstStyle/>
          <a:p>
            <a:r>
              <a:rPr lang="ar-EG" sz="2800" b="1" dirty="0"/>
              <a:t>نماذج هيئة تقويم التعليم و التدريب للاعتماد المؤسسي</a:t>
            </a:r>
          </a:p>
        </p:txBody>
      </p:sp>
      <p:sp>
        <p:nvSpPr>
          <p:cNvPr id="3" name="عنصر نائب للمحتوى 2">
            <a:extLst>
              <a:ext uri="{FF2B5EF4-FFF2-40B4-BE49-F238E27FC236}">
                <a16:creationId xmlns:a16="http://schemas.microsoft.com/office/drawing/2014/main" xmlns="" id="{024EC472-6870-4534-B450-5F0AB8C54FEF}"/>
              </a:ext>
            </a:extLst>
          </p:cNvPr>
          <p:cNvSpPr>
            <a:spLocks noGrp="1"/>
          </p:cNvSpPr>
          <p:nvPr>
            <p:ph idx="1"/>
          </p:nvPr>
        </p:nvSpPr>
        <p:spPr/>
        <p:txBody>
          <a:bodyPr/>
          <a:lstStyle/>
          <a:p>
            <a:pPr marL="461963" indent="-461963" algn="just">
              <a:buNone/>
            </a:pPr>
            <a:r>
              <a:rPr lang="ar-EG" dirty="0"/>
              <a:t>وفرت هيئة تقويم التعليم و التدريب عددا من النماذج في صورة الكترونية علي موقع الهيئة للاستعانة بها و هي:</a:t>
            </a:r>
          </a:p>
          <a:p>
            <a:pPr marL="514350" indent="-514350">
              <a:buFont typeface="+mj-lt"/>
              <a:buAutoNum type="arabicPeriod"/>
            </a:pPr>
            <a:r>
              <a:rPr lang="ar-EG" dirty="0"/>
              <a:t>مؤشرات الأداء الرئيسة لمؤسسات التعليم العالي</a:t>
            </a:r>
          </a:p>
          <a:p>
            <a:pPr marL="514350" indent="-514350">
              <a:buFont typeface="+mj-lt"/>
              <a:buAutoNum type="arabicPeriod"/>
            </a:pPr>
            <a:r>
              <a:rPr lang="ar-EG" dirty="0"/>
              <a:t>​متطلبات التأهل للاعتماد المؤسسي​</a:t>
            </a:r>
          </a:p>
          <a:p>
            <a:pPr marL="514350" indent="-514350">
              <a:buFont typeface="+mj-lt"/>
              <a:buAutoNum type="arabicPeriod"/>
            </a:pPr>
            <a:r>
              <a:rPr lang="ar-EG" dirty="0"/>
              <a:t>​​مقاييس التقويم الذاتي لمؤسسات التعليم العالي</a:t>
            </a:r>
          </a:p>
          <a:p>
            <a:pPr marL="514350" indent="-514350">
              <a:buFont typeface="+mj-lt"/>
              <a:buAutoNum type="arabicPeriod"/>
            </a:pPr>
            <a:r>
              <a:rPr lang="ar-EG" dirty="0"/>
              <a:t>​​تقرير الدراسة الذاتية للمؤسسة </a:t>
            </a:r>
          </a:p>
        </p:txBody>
      </p:sp>
    </p:spTree>
    <p:extLst>
      <p:ext uri="{BB962C8B-B14F-4D97-AF65-F5344CB8AC3E}">
        <p14:creationId xmlns:p14="http://schemas.microsoft.com/office/powerpoint/2010/main" val="17746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 خطوات الاعتماد البرامجي</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461963" indent="-461963" algn="just">
              <a:buNone/>
            </a:pPr>
            <a:r>
              <a:rPr lang="ar-EG" sz="2700" dirty="0"/>
              <a:t>تمر عملية المراجعة والاعتماد للبرامج بست خطوات، هي:</a:t>
            </a:r>
          </a:p>
          <a:p>
            <a:pPr marL="461963" indent="-461963" algn="just">
              <a:buNone/>
            </a:pPr>
            <a:endParaRPr lang="ar-EG" sz="2700" dirty="0"/>
          </a:p>
          <a:p>
            <a:pPr marL="461963" indent="-461963" algn="just">
              <a:buNone/>
            </a:pPr>
            <a:endParaRPr lang="ar-EG" sz="2700" dirty="0"/>
          </a:p>
          <a:p>
            <a:pPr marL="461963" indent="-461963">
              <a:buNone/>
            </a:pPr>
            <a:endParaRPr lang="ar-EG" sz="2700" dirty="0"/>
          </a:p>
        </p:txBody>
      </p:sp>
      <p:pic>
        <p:nvPicPr>
          <p:cNvPr id="6" name="صورة 5">
            <a:extLst>
              <a:ext uri="{FF2B5EF4-FFF2-40B4-BE49-F238E27FC236}">
                <a16:creationId xmlns:a16="http://schemas.microsoft.com/office/drawing/2014/main" xmlns="" id="{286A9B85-6605-462A-838F-77AFEA3F22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97" y="1525861"/>
            <a:ext cx="7620000" cy="5080000"/>
          </a:xfrm>
          <a:prstGeom prst="rect">
            <a:avLst/>
          </a:prstGeom>
        </p:spPr>
      </p:pic>
    </p:spTree>
    <p:extLst>
      <p:ext uri="{BB962C8B-B14F-4D97-AF65-F5344CB8AC3E}">
        <p14:creationId xmlns:p14="http://schemas.microsoft.com/office/powerpoint/2010/main" val="180379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DA1EA8B2-9BB1-4350-A6A5-DEB3577201F8}"/>
              </a:ext>
            </a:extLst>
          </p:cNvPr>
          <p:cNvSpPr>
            <a:spLocks noGrp="1" noChangeArrowheads="1"/>
          </p:cNvSpPr>
          <p:nvPr>
            <p:ph type="title"/>
          </p:nvPr>
        </p:nvSpPr>
        <p:spPr/>
        <p:txBody>
          <a:bodyPr/>
          <a:lstStyle/>
          <a:p>
            <a:r>
              <a:rPr lang="ar-EG" altLang="ar-EG" b="1" dirty="0"/>
              <a:t>الجودة حياة</a:t>
            </a:r>
            <a:endParaRPr lang="en-US" altLang="ar-EG" b="1" dirty="0"/>
          </a:p>
        </p:txBody>
      </p:sp>
      <p:sp>
        <p:nvSpPr>
          <p:cNvPr id="68611" name="Rectangle 3">
            <a:extLst>
              <a:ext uri="{FF2B5EF4-FFF2-40B4-BE49-F238E27FC236}">
                <a16:creationId xmlns:a16="http://schemas.microsoft.com/office/drawing/2014/main" xmlns="" id="{2B6C5132-176D-45ED-90F0-7320C72EE1DD}"/>
              </a:ext>
            </a:extLst>
          </p:cNvPr>
          <p:cNvSpPr>
            <a:spLocks noGrp="1" noChangeArrowheads="1"/>
          </p:cNvSpPr>
          <p:nvPr>
            <p:ph type="body" idx="1"/>
          </p:nvPr>
        </p:nvSpPr>
        <p:spPr>
          <a:xfrm>
            <a:off x="457200" y="1219200"/>
            <a:ext cx="8220075" cy="5257800"/>
          </a:xfrm>
        </p:spPr>
        <p:txBody>
          <a:bodyPr/>
          <a:lstStyle/>
          <a:p>
            <a:pPr marL="0" indent="0" algn="justLow" eaLnBrk="1" fontAlgn="auto" hangingPunct="1">
              <a:lnSpc>
                <a:spcPct val="90000"/>
              </a:lnSpc>
              <a:spcBef>
                <a:spcPct val="5000"/>
              </a:spcBef>
              <a:spcAft>
                <a:spcPts val="0"/>
              </a:spcAft>
              <a:buClr>
                <a:schemeClr val="accent3"/>
              </a:buClr>
              <a:buNone/>
              <a:tabLst>
                <a:tab pos="6991350" algn="l"/>
              </a:tabLst>
              <a:defRPr/>
            </a:pPr>
            <a:r>
              <a:rPr lang="ar-SA" sz="2700" u="sng" dirty="0">
                <a:solidFill>
                  <a:schemeClr val="accent4">
                    <a:lumMod val="75000"/>
                  </a:schemeClr>
                </a:solidFill>
                <a:latin typeface="Times New Roman" panose="02020603050405020304" pitchFamily="18" charset="0"/>
                <a:cs typeface="Times New Roman" panose="02020603050405020304" pitchFamily="18" charset="0"/>
              </a:rPr>
              <a:t>قال تعالى</a:t>
            </a:r>
            <a:r>
              <a:rPr lang="ar-EG" sz="2700" u="sng" dirty="0">
                <a:solidFill>
                  <a:schemeClr val="accent4">
                    <a:lumMod val="75000"/>
                  </a:schemeClr>
                </a:solidFill>
                <a:latin typeface="Times New Roman" panose="02020603050405020304" pitchFamily="18" charset="0"/>
                <a:cs typeface="Times New Roman" panose="02020603050405020304" pitchFamily="18" charset="0"/>
              </a:rPr>
              <a:t> في كتابة العزيز</a:t>
            </a:r>
            <a:r>
              <a:rPr lang="ar-SA" sz="2700" u="sng" dirty="0">
                <a:solidFill>
                  <a:schemeClr val="accent4">
                    <a:lumMod val="75000"/>
                  </a:schemeClr>
                </a:solidFill>
                <a:latin typeface="Times New Roman" panose="02020603050405020304" pitchFamily="18" charset="0"/>
                <a:cs typeface="Times New Roman" panose="02020603050405020304" pitchFamily="18" charset="0"/>
              </a:rPr>
              <a:t> :</a:t>
            </a:r>
          </a:p>
          <a:p>
            <a:pPr marL="514350" lvl="2" indent="-461963" algn="just" eaLnBrk="1" fontAlgn="auto" hangingPunct="1">
              <a:lnSpc>
                <a:spcPct val="200000"/>
              </a:lnSpc>
              <a:spcBef>
                <a:spcPct val="5000"/>
              </a:spcBef>
              <a:spcAft>
                <a:spcPts val="0"/>
              </a:spcAft>
              <a:buFont typeface="Wingdings" panose="05000000000000000000" pitchFamily="2" charset="2"/>
              <a:buChar char="q"/>
              <a:tabLst>
                <a:tab pos="6991350" algn="l"/>
              </a:tabLst>
              <a:defRPr/>
            </a:pPr>
            <a:r>
              <a:rPr lang="ar-EG" sz="2700" b="1" dirty="0">
                <a:latin typeface="Times New Roman" panose="02020603050405020304" pitchFamily="18" charset="0"/>
                <a:ea typeface="MCS Diwany1 S_U normal."/>
                <a:cs typeface="Times New Roman" panose="02020603050405020304" pitchFamily="18" charset="0"/>
              </a:rPr>
              <a:t>” </a:t>
            </a:r>
            <a:r>
              <a:rPr lang="ar-SA" sz="2700" b="1" dirty="0">
                <a:latin typeface="Times New Roman" panose="02020603050405020304" pitchFamily="18" charset="0"/>
                <a:ea typeface="MCS Diwany1 S_U normal."/>
                <a:cs typeface="Times New Roman" panose="02020603050405020304" pitchFamily="18" charset="0"/>
              </a:rPr>
              <a:t>صنع الله الذي أتقن كل شيء“</a:t>
            </a:r>
            <a:r>
              <a:rPr lang="ar-SA" sz="2700" b="1" dirty="0">
                <a:latin typeface="Times New Roman" panose="02020603050405020304" pitchFamily="18" charset="0"/>
                <a:cs typeface="Times New Roman" panose="02020603050405020304" pitchFamily="18" charset="0"/>
              </a:rPr>
              <a:t>  </a:t>
            </a:r>
            <a:r>
              <a:rPr lang="ar-EG" sz="2700" b="1" dirty="0">
                <a:latin typeface="Times New Roman" panose="02020603050405020304" pitchFamily="18" charset="0"/>
                <a:ea typeface="MCS Diwany1 S_U normal."/>
                <a:cs typeface="Times New Roman" panose="02020603050405020304" pitchFamily="18" charset="0"/>
              </a:rPr>
              <a:t>-</a:t>
            </a:r>
            <a:r>
              <a:rPr lang="ar-SA" sz="2700" b="1" dirty="0">
                <a:latin typeface="Times New Roman" panose="02020603050405020304" pitchFamily="18" charset="0"/>
                <a:ea typeface="MCS Diwany1 S_U normal."/>
                <a:cs typeface="Times New Roman" panose="02020603050405020304" pitchFamily="18" charset="0"/>
              </a:rPr>
              <a:t>  النمل </a:t>
            </a:r>
            <a:r>
              <a:rPr lang="ar-EG" sz="2700" b="1" dirty="0">
                <a:latin typeface="Times New Roman" panose="02020603050405020304" pitchFamily="18" charset="0"/>
                <a:ea typeface="MCS Diwany1 S_U normal."/>
                <a:cs typeface="Times New Roman" panose="02020603050405020304" pitchFamily="18" charset="0"/>
              </a:rPr>
              <a:t>88</a:t>
            </a:r>
            <a:r>
              <a:rPr lang="ar-SA" sz="2700" b="1" dirty="0">
                <a:latin typeface="Times New Roman" panose="02020603050405020304" pitchFamily="18" charset="0"/>
                <a:cs typeface="Times New Roman" panose="02020603050405020304" pitchFamily="18" charset="0"/>
              </a:rPr>
              <a:t> </a:t>
            </a:r>
          </a:p>
          <a:p>
            <a:pPr marL="514350" lvl="2" indent="-461963" algn="just" eaLnBrk="1" fontAlgn="auto" hangingPunct="1">
              <a:lnSpc>
                <a:spcPct val="200000"/>
              </a:lnSpc>
              <a:spcBef>
                <a:spcPct val="5000"/>
              </a:spcBef>
              <a:spcAft>
                <a:spcPts val="0"/>
              </a:spcAft>
              <a:buFont typeface="Wingdings" panose="05000000000000000000" pitchFamily="2" charset="2"/>
              <a:buChar char="q"/>
              <a:tabLst>
                <a:tab pos="6991350" algn="l"/>
              </a:tabLst>
              <a:defRPr/>
            </a:pPr>
            <a:r>
              <a:rPr lang="ar-SA" sz="2700" b="1" dirty="0">
                <a:latin typeface="Times New Roman" panose="02020603050405020304" pitchFamily="18" charset="0"/>
                <a:ea typeface="MCS Diwany1 S_U normal."/>
                <a:cs typeface="Times New Roman" panose="02020603050405020304" pitchFamily="18" charset="0"/>
              </a:rPr>
              <a:t>”</a:t>
            </a:r>
            <a:r>
              <a:rPr lang="ar-EG" sz="2700" b="1" dirty="0">
                <a:latin typeface="Times New Roman" panose="02020603050405020304" pitchFamily="18" charset="0"/>
                <a:ea typeface="MCS Diwany1 S_U normal."/>
                <a:cs typeface="Times New Roman" panose="02020603050405020304" pitchFamily="18" charset="0"/>
              </a:rPr>
              <a:t> </a:t>
            </a:r>
            <a:r>
              <a:rPr lang="ar-SA" sz="2700" b="1" dirty="0">
                <a:latin typeface="Times New Roman" panose="02020603050405020304" pitchFamily="18" charset="0"/>
                <a:ea typeface="MCS Diwany1 S_U normal."/>
                <a:cs typeface="Times New Roman" panose="02020603050405020304" pitchFamily="18" charset="0"/>
              </a:rPr>
              <a:t>الذي خلق الموت والحياة ليبلوكم أيّكم أحسن </a:t>
            </a:r>
            <a:r>
              <a:rPr lang="ar-EG" sz="2700" b="1" dirty="0">
                <a:latin typeface="Times New Roman" panose="02020603050405020304" pitchFamily="18" charset="0"/>
                <a:ea typeface="MCS Diwany1 S_U normal."/>
                <a:cs typeface="Times New Roman" panose="02020603050405020304" pitchFamily="18" charset="0"/>
              </a:rPr>
              <a:t>ع</a:t>
            </a:r>
            <a:r>
              <a:rPr lang="ar-SA" sz="2700" b="1" dirty="0">
                <a:latin typeface="Times New Roman" panose="02020603050405020304" pitchFamily="18" charset="0"/>
                <a:ea typeface="MCS Diwany1 S_U normal."/>
                <a:cs typeface="Times New Roman" panose="02020603050405020304" pitchFamily="18" charset="0"/>
              </a:rPr>
              <a:t>ملاً</a:t>
            </a:r>
            <a:r>
              <a:rPr lang="ar-EG" sz="2700" b="1" dirty="0">
                <a:latin typeface="Times New Roman" panose="02020603050405020304" pitchFamily="18" charset="0"/>
                <a:ea typeface="MCS Diwany1 S_U normal."/>
                <a:cs typeface="Times New Roman" panose="02020603050405020304" pitchFamily="18" charset="0"/>
              </a:rPr>
              <a:t> ”</a:t>
            </a:r>
            <a:r>
              <a:rPr lang="ar-EG" sz="2700" b="1" dirty="0">
                <a:latin typeface="Times New Roman" panose="02020603050405020304" pitchFamily="18" charset="0"/>
                <a:cs typeface="Times New Roman" panose="02020603050405020304" pitchFamily="18" charset="0"/>
              </a:rPr>
              <a:t> - </a:t>
            </a:r>
            <a:r>
              <a:rPr lang="ar-SA" sz="2700" b="1" dirty="0">
                <a:latin typeface="Times New Roman" panose="02020603050405020304" pitchFamily="18" charset="0"/>
                <a:cs typeface="Times New Roman" panose="02020603050405020304" pitchFamily="18" charset="0"/>
              </a:rPr>
              <a:t>الملك 2</a:t>
            </a:r>
          </a:p>
          <a:p>
            <a:pPr marL="514350" lvl="2" indent="-461963" algn="just" eaLnBrk="1" fontAlgn="auto" hangingPunct="1">
              <a:lnSpc>
                <a:spcPct val="200000"/>
              </a:lnSpc>
              <a:spcBef>
                <a:spcPct val="5000"/>
              </a:spcBef>
              <a:spcAft>
                <a:spcPts val="0"/>
              </a:spcAft>
              <a:buFont typeface="Wingdings" panose="05000000000000000000" pitchFamily="2" charset="2"/>
              <a:buChar char="q"/>
              <a:tabLst>
                <a:tab pos="6991350" algn="l"/>
              </a:tabLst>
              <a:defRPr/>
            </a:pPr>
            <a:r>
              <a:rPr lang="ar-EG" sz="2700" b="1" dirty="0">
                <a:latin typeface="Times New Roman" panose="02020603050405020304" pitchFamily="18" charset="0"/>
                <a:ea typeface="MCS Diwany1 S_U normal."/>
                <a:cs typeface="Times New Roman" panose="02020603050405020304" pitchFamily="18" charset="0"/>
              </a:rPr>
              <a:t>” الذي أحسن كل</a:t>
            </a:r>
            <a:r>
              <a:rPr lang="ar-SA" sz="2700" b="1" dirty="0">
                <a:latin typeface="Times New Roman" panose="02020603050405020304" pitchFamily="18" charset="0"/>
                <a:ea typeface="MCS Diwany1 S_U normal."/>
                <a:cs typeface="Times New Roman" panose="02020603050405020304" pitchFamily="18" charset="0"/>
              </a:rPr>
              <a:t>ّ</a:t>
            </a:r>
            <a:r>
              <a:rPr lang="ar-EG" sz="2700" b="1" dirty="0">
                <a:latin typeface="Times New Roman" panose="02020603050405020304" pitchFamily="18" charset="0"/>
                <a:ea typeface="MCS Diwany1 S_U normal."/>
                <a:cs typeface="Times New Roman" panose="02020603050405020304" pitchFamily="18" charset="0"/>
              </a:rPr>
              <a:t> شيء خلقه “ - </a:t>
            </a:r>
            <a:r>
              <a:rPr lang="ar-EG" sz="2700" b="1" dirty="0">
                <a:latin typeface="Times New Roman" panose="02020603050405020304" pitchFamily="18" charset="0"/>
                <a:cs typeface="Times New Roman" panose="02020603050405020304" pitchFamily="18" charset="0"/>
              </a:rPr>
              <a:t> </a:t>
            </a:r>
            <a:r>
              <a:rPr lang="ar-EG" sz="2700" b="1" dirty="0">
                <a:latin typeface="Times New Roman" panose="02020603050405020304" pitchFamily="18" charset="0"/>
                <a:ea typeface="MCS Diwany1 S_U normal."/>
                <a:cs typeface="Times New Roman" panose="02020603050405020304" pitchFamily="18" charset="0"/>
              </a:rPr>
              <a:t>السجدة 7</a:t>
            </a:r>
            <a:endParaRPr lang="ar-SA" sz="2700" b="1" dirty="0">
              <a:latin typeface="Times New Roman" panose="02020603050405020304" pitchFamily="18" charset="0"/>
              <a:ea typeface="MCS Diwany1 S_U normal."/>
              <a:cs typeface="Times New Roman" panose="02020603050405020304" pitchFamily="18" charset="0"/>
            </a:endParaRPr>
          </a:p>
          <a:p>
            <a:pPr marL="514350" lvl="2" indent="-461963" algn="just" eaLnBrk="1" fontAlgn="auto" hangingPunct="1">
              <a:lnSpc>
                <a:spcPct val="200000"/>
              </a:lnSpc>
              <a:spcBef>
                <a:spcPct val="5000"/>
              </a:spcBef>
              <a:spcAft>
                <a:spcPts val="0"/>
              </a:spcAft>
              <a:buFont typeface="Wingdings" panose="05000000000000000000" pitchFamily="2" charset="2"/>
              <a:buChar char="q"/>
              <a:tabLst>
                <a:tab pos="6991350" algn="l"/>
              </a:tabLst>
              <a:defRPr/>
            </a:pPr>
            <a:r>
              <a:rPr lang="ar-EG" sz="2700" b="1" dirty="0">
                <a:latin typeface="Times New Roman" panose="02020603050405020304" pitchFamily="18" charset="0"/>
                <a:ea typeface="MCS Diwany1 S_U normal."/>
                <a:cs typeface="Times New Roman" panose="02020603050405020304" pitchFamily="18" charset="0"/>
              </a:rPr>
              <a:t>” إن</a:t>
            </a:r>
            <a:r>
              <a:rPr lang="ar-SA" sz="2700" b="1" dirty="0">
                <a:latin typeface="Times New Roman" panose="02020603050405020304" pitchFamily="18" charset="0"/>
                <a:ea typeface="MCS Diwany1 S_U normal."/>
                <a:cs typeface="Times New Roman" panose="02020603050405020304" pitchFamily="18" charset="0"/>
              </a:rPr>
              <a:t>ّ</a:t>
            </a:r>
            <a:r>
              <a:rPr lang="ar-EG" sz="2700" b="1" dirty="0">
                <a:latin typeface="Times New Roman" panose="02020603050405020304" pitchFamily="18" charset="0"/>
                <a:ea typeface="MCS Diwany1 S_U normal."/>
                <a:cs typeface="Times New Roman" panose="02020603050405020304" pitchFamily="18" charset="0"/>
              </a:rPr>
              <a:t>ا لا نضيع أجر من أحسن عملا “ -  الكهف30</a:t>
            </a:r>
            <a:endParaRPr lang="ar-EG" sz="2700" b="1" dirty="0">
              <a:latin typeface="Times New Roman" panose="02020603050405020304" pitchFamily="18" charset="0"/>
              <a:cs typeface="Times New Roman" panose="02020603050405020304" pitchFamily="18" charset="0"/>
            </a:endParaRPr>
          </a:p>
          <a:p>
            <a:pPr marL="179388" lvl="1" indent="-246888" eaLnBrk="1" fontAlgn="auto" hangingPunct="1">
              <a:lnSpc>
                <a:spcPct val="90000"/>
              </a:lnSpc>
              <a:spcBef>
                <a:spcPct val="5000"/>
              </a:spcBef>
              <a:spcAft>
                <a:spcPts val="0"/>
              </a:spcAft>
              <a:buFont typeface="Wingdings 2"/>
              <a:buNone/>
              <a:tabLst>
                <a:tab pos="6991350" algn="l"/>
              </a:tabLst>
              <a:defRPr/>
            </a:pPr>
            <a:r>
              <a:rPr lang="ar-EG" sz="2700" b="1" dirty="0">
                <a:latin typeface="Times New Roman" panose="02020603050405020304" pitchFamily="18" charset="0"/>
                <a:ea typeface="MCS Diwany1 S_U normal."/>
                <a:cs typeface="Times New Roman" panose="02020603050405020304" pitchFamily="18" charset="0"/>
              </a:rPr>
              <a:t> </a:t>
            </a:r>
            <a:r>
              <a:rPr lang="ar-SA" sz="2700" b="1" dirty="0">
                <a:latin typeface="Times New Roman" panose="02020603050405020304" pitchFamily="18" charset="0"/>
                <a:cs typeface="Times New Roman" panose="02020603050405020304" pitchFamily="18" charset="0"/>
              </a:rPr>
              <a:t>  </a:t>
            </a:r>
            <a:endParaRPr lang="ar-EG" sz="2700" b="1" dirty="0">
              <a:latin typeface="Times New Roman" panose="02020603050405020304" pitchFamily="18" charset="0"/>
              <a:cs typeface="Times New Roman" panose="02020603050405020304" pitchFamily="18" charset="0"/>
            </a:endParaRPr>
          </a:p>
          <a:p>
            <a:pPr marL="179388" lvl="1" indent="-246888" eaLnBrk="1" fontAlgn="auto" hangingPunct="1">
              <a:lnSpc>
                <a:spcPct val="90000"/>
              </a:lnSpc>
              <a:spcBef>
                <a:spcPct val="5000"/>
              </a:spcBef>
              <a:spcAft>
                <a:spcPts val="0"/>
              </a:spcAft>
              <a:buFont typeface="Wingdings 2"/>
              <a:buNone/>
              <a:tabLst>
                <a:tab pos="6991350" algn="l"/>
              </a:tabLst>
              <a:defRPr/>
            </a:pPr>
            <a:r>
              <a:rPr lang="ar-EG" sz="2700" b="1" dirty="0">
                <a:latin typeface="Times New Roman" panose="02020603050405020304" pitchFamily="18" charset="0"/>
                <a:cs typeface="Times New Roman" panose="02020603050405020304" pitchFamily="18" charset="0"/>
              </a:rPr>
              <a:t>وعن رسول الله صلى الله عليه وسلم</a:t>
            </a:r>
            <a:r>
              <a:rPr lang="ar-SA" sz="2700" b="1" dirty="0">
                <a:latin typeface="Times New Roman" panose="02020603050405020304" pitchFamily="18" charset="0"/>
                <a:cs typeface="Times New Roman" panose="02020603050405020304" pitchFamily="18" charset="0"/>
              </a:rPr>
              <a:t> قال</a:t>
            </a:r>
            <a:r>
              <a:rPr lang="ar-EG" sz="2700" b="1" dirty="0">
                <a:latin typeface="Times New Roman" panose="02020603050405020304" pitchFamily="18" charset="0"/>
                <a:cs typeface="Times New Roman" panose="02020603050405020304" pitchFamily="18" charset="0"/>
              </a:rPr>
              <a:t>:</a:t>
            </a:r>
          </a:p>
          <a:p>
            <a:pPr marL="274320" indent="-274320" algn="ctr" eaLnBrk="1" fontAlgn="auto" hangingPunct="1">
              <a:lnSpc>
                <a:spcPct val="90000"/>
              </a:lnSpc>
              <a:spcBef>
                <a:spcPct val="5000"/>
              </a:spcBef>
              <a:spcAft>
                <a:spcPts val="0"/>
              </a:spcAft>
              <a:buClr>
                <a:schemeClr val="accent3"/>
              </a:buClr>
              <a:buFont typeface="Wingdings 2"/>
              <a:buNone/>
              <a:tabLst>
                <a:tab pos="6991350" algn="l"/>
              </a:tabLst>
              <a:defRPr/>
            </a:pPr>
            <a:r>
              <a:rPr lang="ar-SA" sz="2700" dirty="0">
                <a:latin typeface="Times New Roman" panose="02020603050405020304" pitchFamily="18" charset="0"/>
                <a:ea typeface="MCS Diwany1 S_U normal."/>
                <a:cs typeface="Times New Roman" panose="02020603050405020304" pitchFamily="18" charset="0"/>
              </a:rPr>
              <a:t>   </a:t>
            </a:r>
            <a:r>
              <a:rPr lang="ar-EG" sz="2700" dirty="0">
                <a:latin typeface="Times New Roman" panose="02020603050405020304" pitchFamily="18" charset="0"/>
                <a:ea typeface="MCS Diwany1 S_U normal."/>
                <a:cs typeface="Times New Roman" panose="02020603050405020304" pitchFamily="18" charset="0"/>
              </a:rPr>
              <a:t> ”إن الله يحب</a:t>
            </a:r>
            <a:r>
              <a:rPr lang="ar-SA" sz="2700" dirty="0">
                <a:latin typeface="Times New Roman" panose="02020603050405020304" pitchFamily="18" charset="0"/>
                <a:ea typeface="MCS Diwany1 S_U normal."/>
                <a:cs typeface="Times New Roman" panose="02020603050405020304" pitchFamily="18" charset="0"/>
              </a:rPr>
              <a:t>ّ</a:t>
            </a:r>
            <a:r>
              <a:rPr lang="ar-EG" sz="2700" dirty="0">
                <a:latin typeface="Times New Roman" panose="02020603050405020304" pitchFamily="18" charset="0"/>
                <a:ea typeface="MCS Diwany1 S_U normal."/>
                <a:cs typeface="Times New Roman" panose="02020603050405020304" pitchFamily="18" charset="0"/>
              </a:rPr>
              <a:t> إذا عمل أحدكم عملا أن يتقنه“</a:t>
            </a:r>
            <a:r>
              <a:rPr lang="ar-EG" sz="2700" dirty="0">
                <a:latin typeface="Times New Roman" panose="02020603050405020304" pitchFamily="18" charset="0"/>
                <a:cs typeface="Times New Roman" panose="02020603050405020304" pitchFamily="18" charset="0"/>
              </a:rPr>
              <a:t> </a:t>
            </a:r>
            <a:endParaRPr lang="en-US" sz="2700" dirty="0">
              <a:latin typeface="Times New Roman" panose="02020603050405020304" pitchFamily="18" charset="0"/>
              <a:cs typeface="Times New Roman" panose="02020603050405020304" pitchFamily="18" charset="0"/>
            </a:endParaRPr>
          </a:p>
          <a:p>
            <a:pPr>
              <a:lnSpc>
                <a:spcPct val="80000"/>
              </a:lnSpc>
            </a:pPr>
            <a:endParaRPr lang="en-US" altLang="ar-E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sz="2800" b="1" dirty="0"/>
              <a:t> معايير الاعتماد البرامجي المطورة إصدار 2018</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461963" indent="-461963" algn="just">
              <a:buNone/>
            </a:pPr>
            <a:r>
              <a:rPr lang="ar-EG" sz="2700" dirty="0"/>
              <a:t>​​​​</a:t>
            </a:r>
            <a:r>
              <a:rPr lang="ar-EG" sz="2500" dirty="0"/>
              <a:t>​​​​​​قام المركز الوطني للتقويم والاعتماد الأكاديمي مؤخراً بمراجعة وتطوير المعايير البرامجية. وفيما يلي هذه المعايير الرئيسية:​</a:t>
            </a:r>
          </a:p>
          <a:p>
            <a:pPr marL="461963" indent="-461963" algn="just">
              <a:buNone/>
            </a:pPr>
            <a:endParaRPr lang="ar-EG" sz="2500" dirty="0"/>
          </a:p>
          <a:p>
            <a:pPr marL="461963" indent="-461963" algn="just">
              <a:buFont typeface="+mj-lt"/>
              <a:buAutoNum type="arabicPeriod"/>
            </a:pPr>
            <a:r>
              <a:rPr lang="ar-EG" sz="2500" dirty="0"/>
              <a:t>الرسالة والأهداف.</a:t>
            </a:r>
          </a:p>
          <a:p>
            <a:pPr marL="461963" indent="-461963" algn="just">
              <a:buFont typeface="+mj-lt"/>
              <a:buAutoNum type="arabicPeriod"/>
            </a:pPr>
            <a:r>
              <a:rPr lang="ar-EG" sz="2500" dirty="0"/>
              <a:t>إدارة البرنامج وضمان جودته.</a:t>
            </a:r>
          </a:p>
          <a:p>
            <a:pPr marL="461963" indent="-461963" algn="just">
              <a:buFont typeface="+mj-lt"/>
              <a:buAutoNum type="arabicPeriod"/>
            </a:pPr>
            <a:r>
              <a:rPr lang="ar-EG" sz="2500" dirty="0"/>
              <a:t>التعليم والتعلم.</a:t>
            </a:r>
          </a:p>
          <a:p>
            <a:pPr marL="461963" indent="-461963" algn="just">
              <a:buFont typeface="+mj-lt"/>
              <a:buAutoNum type="arabicPeriod"/>
            </a:pPr>
            <a:r>
              <a:rPr lang="ar-EG" sz="2500" dirty="0"/>
              <a:t>الطلاب.</a:t>
            </a:r>
          </a:p>
          <a:p>
            <a:pPr marL="461963" indent="-461963" algn="just">
              <a:buFont typeface="+mj-lt"/>
              <a:buAutoNum type="arabicPeriod"/>
            </a:pPr>
            <a:r>
              <a:rPr lang="ar-EG" sz="2500" dirty="0"/>
              <a:t>هيئة التدريس.</a:t>
            </a:r>
          </a:p>
          <a:p>
            <a:pPr marL="461963" indent="-461963" algn="just">
              <a:buFont typeface="+mj-lt"/>
              <a:buAutoNum type="arabicPeriod"/>
            </a:pPr>
            <a:r>
              <a:rPr lang="ar-EG" sz="2500" dirty="0"/>
              <a:t>مصادر التعلم والمرافق والتجهيزات.</a:t>
            </a:r>
          </a:p>
          <a:p>
            <a:pPr marL="461963" indent="-461963">
              <a:buNone/>
            </a:pPr>
            <a:endParaRPr lang="ar-EG" sz="2700" dirty="0"/>
          </a:p>
        </p:txBody>
      </p:sp>
    </p:spTree>
    <p:extLst>
      <p:ext uri="{BB962C8B-B14F-4D97-AF65-F5344CB8AC3E}">
        <p14:creationId xmlns:p14="http://schemas.microsoft.com/office/powerpoint/2010/main" val="101091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D09250D-D957-4F21-9418-228E8BFB09D4}"/>
              </a:ext>
            </a:extLst>
          </p:cNvPr>
          <p:cNvSpPr>
            <a:spLocks noGrp="1"/>
          </p:cNvSpPr>
          <p:nvPr>
            <p:ph type="title"/>
          </p:nvPr>
        </p:nvSpPr>
        <p:spPr/>
        <p:txBody>
          <a:bodyPr/>
          <a:lstStyle/>
          <a:p>
            <a:r>
              <a:rPr lang="ar-EG" sz="2800" b="1" dirty="0"/>
              <a:t>نماذج هيئة تقويم التعليم و التدريب للاعتماد البرامجي</a:t>
            </a:r>
          </a:p>
        </p:txBody>
      </p:sp>
      <p:sp>
        <p:nvSpPr>
          <p:cNvPr id="3" name="عنصر نائب للمحتوى 2">
            <a:extLst>
              <a:ext uri="{FF2B5EF4-FFF2-40B4-BE49-F238E27FC236}">
                <a16:creationId xmlns:a16="http://schemas.microsoft.com/office/drawing/2014/main" xmlns="" id="{024EC472-6870-4534-B450-5F0AB8C54FEF}"/>
              </a:ext>
            </a:extLst>
          </p:cNvPr>
          <p:cNvSpPr>
            <a:spLocks noGrp="1"/>
          </p:cNvSpPr>
          <p:nvPr>
            <p:ph idx="1"/>
          </p:nvPr>
        </p:nvSpPr>
        <p:spPr/>
        <p:txBody>
          <a:bodyPr/>
          <a:lstStyle/>
          <a:p>
            <a:pPr marL="461963" indent="-461963" algn="just">
              <a:buNone/>
            </a:pPr>
            <a:r>
              <a:rPr lang="ar-EG" sz="2500" dirty="0"/>
              <a:t>وفرت هيئة تقويم التعليم و التدريب عددا من النماذج في صورة الكترونية علي موقع الهيئة للاستعانة بها و هي:</a:t>
            </a:r>
          </a:p>
          <a:p>
            <a:pPr marL="514350" indent="-514350">
              <a:buFont typeface="+mj-lt"/>
              <a:buAutoNum type="arabicPeriod"/>
            </a:pPr>
            <a:r>
              <a:rPr lang="ar-EG" sz="2500" dirty="0"/>
              <a:t>توصيف البرنامج.​    </a:t>
            </a:r>
          </a:p>
          <a:p>
            <a:pPr marL="514350" indent="-514350">
              <a:buFont typeface="+mj-lt"/>
              <a:buAutoNum type="arabicPeriod"/>
            </a:pPr>
            <a:r>
              <a:rPr lang="ar-EG" sz="2500" dirty="0"/>
              <a:t>​التقرير السنوي للبرنامج.     </a:t>
            </a:r>
          </a:p>
          <a:p>
            <a:pPr marL="514350" indent="-514350">
              <a:buFont typeface="+mj-lt"/>
              <a:buAutoNum type="arabicPeriod"/>
            </a:pPr>
            <a:r>
              <a:rPr lang="ar-EG" sz="2500" dirty="0"/>
              <a:t>توصيف المقرر الدراسي​.</a:t>
            </a:r>
          </a:p>
          <a:p>
            <a:pPr marL="514350" indent="-514350">
              <a:buFont typeface="+mj-lt"/>
              <a:buAutoNum type="arabicPeriod"/>
            </a:pPr>
            <a:r>
              <a:rPr lang="ar-EG" sz="2500" dirty="0"/>
              <a:t>​تقرير المقرر الدراسي.</a:t>
            </a:r>
          </a:p>
          <a:p>
            <a:pPr marL="514350" indent="-514350">
              <a:buFont typeface="+mj-lt"/>
              <a:buAutoNum type="arabicPeriod"/>
            </a:pPr>
            <a:r>
              <a:rPr lang="ar-EG" sz="2500" dirty="0"/>
              <a:t>توصيف الخبرة الميدانية.    </a:t>
            </a:r>
          </a:p>
          <a:p>
            <a:pPr marL="514350" indent="-514350">
              <a:buFont typeface="+mj-lt"/>
              <a:buAutoNum type="arabicPeriod"/>
            </a:pPr>
            <a:r>
              <a:rPr lang="ar-EG" sz="2500" dirty="0"/>
              <a:t>​تقرير الخبرة الميدانية.  ​</a:t>
            </a:r>
          </a:p>
          <a:p>
            <a:pPr marL="514350" indent="-514350">
              <a:buFont typeface="+mj-lt"/>
              <a:buAutoNum type="arabicPeriod"/>
            </a:pPr>
            <a:r>
              <a:rPr lang="ar-EG" sz="2500" dirty="0"/>
              <a:t>​​تقرير الدراسة الذاتية للبرنامج.    </a:t>
            </a:r>
          </a:p>
          <a:p>
            <a:pPr marL="514350" indent="-514350">
              <a:buFont typeface="+mj-lt"/>
              <a:buAutoNum type="arabicPeriod"/>
            </a:pPr>
            <a:r>
              <a:rPr lang="ar-EG" sz="2500" dirty="0"/>
              <a:t>​مقياس التقويم الذاتي للبرامج الأكاديمية.     </a:t>
            </a:r>
          </a:p>
          <a:p>
            <a:pPr marL="514350" indent="-514350">
              <a:buFont typeface="+mj-lt"/>
              <a:buAutoNum type="arabicPeriod"/>
            </a:pPr>
            <a:r>
              <a:rPr lang="ar-EG" sz="2500" dirty="0"/>
              <a:t>​مؤشرات الأداء الرئيسة للبرامج الأكاديمية.    </a:t>
            </a:r>
          </a:p>
          <a:p>
            <a:pPr marL="514350" indent="-514350">
              <a:buFont typeface="+mj-lt"/>
              <a:buAutoNum type="arabicPeriod"/>
            </a:pPr>
            <a:r>
              <a:rPr lang="ar-EG" sz="2500" dirty="0"/>
              <a:t>متطلبات التأهل للاعتماد البرامجي​​.</a:t>
            </a:r>
          </a:p>
        </p:txBody>
      </p:sp>
    </p:spTree>
    <p:extLst>
      <p:ext uri="{BB962C8B-B14F-4D97-AF65-F5344CB8AC3E}">
        <p14:creationId xmlns:p14="http://schemas.microsoft.com/office/powerpoint/2010/main" val="244615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extLst>
              <a:ext uri="{FF2B5EF4-FFF2-40B4-BE49-F238E27FC236}">
                <a16:creationId xmlns:a16="http://schemas.microsoft.com/office/drawing/2014/main" xmlns="" id="{D78DB7CB-5206-40C5-A3FC-6F11D334C5BE}"/>
              </a:ext>
            </a:extLst>
          </p:cNvPr>
          <p:cNvSpPr>
            <a:spLocks noChangeArrowheads="1"/>
          </p:cNvSpPr>
          <p:nvPr/>
        </p:nvSpPr>
        <p:spPr bwMode="auto">
          <a:xfrm>
            <a:off x="2574433" y="3733800"/>
            <a:ext cx="1839912"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ar-EG" sz="1400" dirty="0">
              <a:latin typeface="Verdana" panose="020B0604030504040204" pitchFamily="34" charset="0"/>
            </a:endParaRPr>
          </a:p>
        </p:txBody>
      </p:sp>
      <p:sp>
        <p:nvSpPr>
          <p:cNvPr id="89091" name="AutoShape 3">
            <a:extLst>
              <a:ext uri="{FF2B5EF4-FFF2-40B4-BE49-F238E27FC236}">
                <a16:creationId xmlns:a16="http://schemas.microsoft.com/office/drawing/2014/main" xmlns="" id="{C4D2D9B8-87BE-4696-B9B3-8C9F1171B8FF}"/>
              </a:ext>
            </a:extLst>
          </p:cNvPr>
          <p:cNvSpPr>
            <a:spLocks noChangeArrowheads="1"/>
          </p:cNvSpPr>
          <p:nvPr/>
        </p:nvSpPr>
        <p:spPr bwMode="auto">
          <a:xfrm>
            <a:off x="70945" y="3733800"/>
            <a:ext cx="1828800"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ar-EG" sz="1400" dirty="0">
              <a:latin typeface="Verdana" panose="020B0604030504040204" pitchFamily="34" charset="0"/>
            </a:endParaRPr>
          </a:p>
        </p:txBody>
      </p:sp>
      <p:sp>
        <p:nvSpPr>
          <p:cNvPr id="89092" name="AutoShape 4">
            <a:extLst>
              <a:ext uri="{FF2B5EF4-FFF2-40B4-BE49-F238E27FC236}">
                <a16:creationId xmlns:a16="http://schemas.microsoft.com/office/drawing/2014/main" xmlns="" id="{FF01B99B-0BC9-4C0F-B3F7-0E544E3842A8}"/>
              </a:ext>
            </a:extLst>
          </p:cNvPr>
          <p:cNvSpPr>
            <a:spLocks noChangeArrowheads="1"/>
          </p:cNvSpPr>
          <p:nvPr/>
        </p:nvSpPr>
        <p:spPr bwMode="auto">
          <a:xfrm>
            <a:off x="5100145" y="3733800"/>
            <a:ext cx="1752600"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ar-EG" sz="1400" dirty="0">
              <a:latin typeface="Verdana" panose="020B0604030504040204" pitchFamily="34" charset="0"/>
            </a:endParaRPr>
          </a:p>
        </p:txBody>
      </p:sp>
      <p:sp>
        <p:nvSpPr>
          <p:cNvPr id="89093" name="Rectangle 5">
            <a:extLst>
              <a:ext uri="{FF2B5EF4-FFF2-40B4-BE49-F238E27FC236}">
                <a16:creationId xmlns:a16="http://schemas.microsoft.com/office/drawing/2014/main" xmlns="" id="{C6DBB3F1-3BF9-48E5-B737-69BB7EBBD5CF}"/>
              </a:ext>
            </a:extLst>
          </p:cNvPr>
          <p:cNvSpPr>
            <a:spLocks noGrp="1" noChangeArrowheads="1"/>
          </p:cNvSpPr>
          <p:nvPr>
            <p:ph type="title"/>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effectLst/>
                <a:uLnTx/>
                <a:uFillTx/>
                <a:latin typeface="Times New Roman" pitchFamily="18" charset="0"/>
                <a:ea typeface="+mj-ea"/>
                <a:cs typeface="AL-Mohanad art" pitchFamily="2" charset="-78"/>
              </a:rPr>
              <a:t>مبادئ نظام إدارة الجودة</a:t>
            </a:r>
            <a:r>
              <a:rPr kumimoji="0" lang="en-US" sz="2800" b="1" i="0" u="none" strike="noStrike" kern="1200" cap="none" spc="0" normalizeH="0" baseline="0" noProof="0" dirty="0">
                <a:ln>
                  <a:noFill/>
                </a:ln>
                <a:effectLst/>
                <a:uLnTx/>
                <a:uFillTx/>
                <a:latin typeface="Times New Roman" pitchFamily="18" charset="0"/>
                <a:ea typeface="+mj-ea"/>
                <a:cs typeface="AL-Mohanad art" pitchFamily="2" charset="-78"/>
              </a:rPr>
              <a:t>) </a:t>
            </a:r>
            <a:r>
              <a:rPr kumimoji="0" lang="ar-EG" sz="2800" b="1" i="0" u="none" strike="noStrike" kern="1200" cap="none" spc="0" normalizeH="0" baseline="0" noProof="0" dirty="0">
                <a:ln>
                  <a:noFill/>
                </a:ln>
                <a:effectLst/>
                <a:uLnTx/>
                <a:uFillTx/>
                <a:latin typeface="Times New Roman" pitchFamily="18" charset="0"/>
                <a:ea typeface="+mj-ea"/>
                <a:cs typeface="AL-Mohanad art" pitchFamily="2" charset="-78"/>
              </a:rPr>
              <a:t>دورة التحسين المستمر</a:t>
            </a:r>
            <a:r>
              <a:rPr kumimoji="0" lang="en-US" sz="2800" b="1" i="0" u="none" strike="noStrike" kern="1200" cap="none" spc="0" normalizeH="0" baseline="0" noProof="0" dirty="0">
                <a:ln>
                  <a:noFill/>
                </a:ln>
                <a:effectLst/>
                <a:uLnTx/>
                <a:uFillTx/>
                <a:latin typeface="Times New Roman" pitchFamily="18" charset="0"/>
                <a:ea typeface="+mj-ea"/>
                <a:cs typeface="AL-Mohanad art" pitchFamily="2" charset="-78"/>
              </a:rPr>
              <a:t>(</a:t>
            </a:r>
            <a:r>
              <a:rPr kumimoji="0" lang="ar-EG" sz="2800" b="1" i="0" u="none" strike="noStrike" kern="1200" cap="none" spc="0" normalizeH="0" baseline="0" noProof="0" dirty="0">
                <a:ln>
                  <a:noFill/>
                </a:ln>
                <a:effectLst/>
                <a:uLnTx/>
                <a:uFillTx/>
                <a:latin typeface="Times New Roman" pitchFamily="18" charset="0"/>
                <a:cs typeface="AL-Mohanad art" pitchFamily="2" charset="-78"/>
              </a:rPr>
              <a:t> </a:t>
            </a:r>
            <a:endParaRPr kumimoji="0" lang="en-US" altLang="ar-EG"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9094" name="AutoShape 6">
            <a:extLst>
              <a:ext uri="{FF2B5EF4-FFF2-40B4-BE49-F238E27FC236}">
                <a16:creationId xmlns:a16="http://schemas.microsoft.com/office/drawing/2014/main" xmlns="" id="{DC356626-589B-430E-8113-22D062EE5153}"/>
              </a:ext>
            </a:extLst>
          </p:cNvPr>
          <p:cNvSpPr>
            <a:spLocks noChangeArrowheads="1"/>
          </p:cNvSpPr>
          <p:nvPr/>
        </p:nvSpPr>
        <p:spPr bwMode="gray">
          <a:xfrm>
            <a:off x="2002933" y="2528888"/>
            <a:ext cx="400050" cy="4492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EG"/>
          </a:p>
        </p:txBody>
      </p:sp>
      <p:sp>
        <p:nvSpPr>
          <p:cNvPr id="89095" name="AutoShape 7">
            <a:extLst>
              <a:ext uri="{FF2B5EF4-FFF2-40B4-BE49-F238E27FC236}">
                <a16:creationId xmlns:a16="http://schemas.microsoft.com/office/drawing/2014/main" xmlns="" id="{4133E6BD-B7F9-4808-BB79-4B459FBEFB4B}"/>
              </a:ext>
            </a:extLst>
          </p:cNvPr>
          <p:cNvSpPr>
            <a:spLocks noChangeArrowheads="1"/>
          </p:cNvSpPr>
          <p:nvPr/>
        </p:nvSpPr>
        <p:spPr bwMode="gray">
          <a:xfrm>
            <a:off x="4465145" y="2528888"/>
            <a:ext cx="398463" cy="4492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EG"/>
          </a:p>
        </p:txBody>
      </p:sp>
      <p:sp>
        <p:nvSpPr>
          <p:cNvPr id="89096" name="Oval 8">
            <a:extLst>
              <a:ext uri="{FF2B5EF4-FFF2-40B4-BE49-F238E27FC236}">
                <a16:creationId xmlns:a16="http://schemas.microsoft.com/office/drawing/2014/main" xmlns="" id="{5F7DC04E-518C-493F-888E-55F36F8DF5AA}"/>
              </a:ext>
            </a:extLst>
          </p:cNvPr>
          <p:cNvSpPr>
            <a:spLocks noChangeArrowheads="1"/>
          </p:cNvSpPr>
          <p:nvPr/>
        </p:nvSpPr>
        <p:spPr bwMode="gray">
          <a:xfrm>
            <a:off x="5073158" y="19097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EG"/>
          </a:p>
        </p:txBody>
      </p:sp>
      <p:sp>
        <p:nvSpPr>
          <p:cNvPr id="89097" name="Oval 9">
            <a:extLst>
              <a:ext uri="{FF2B5EF4-FFF2-40B4-BE49-F238E27FC236}">
                <a16:creationId xmlns:a16="http://schemas.microsoft.com/office/drawing/2014/main" xmlns="" id="{AF0A8426-4DBE-4EDB-961C-957C45D8BA75}"/>
              </a:ext>
            </a:extLst>
          </p:cNvPr>
          <p:cNvSpPr>
            <a:spLocks noChangeArrowheads="1"/>
          </p:cNvSpPr>
          <p:nvPr/>
        </p:nvSpPr>
        <p:spPr bwMode="gray">
          <a:xfrm>
            <a:off x="5073158" y="19097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098" name="Oval 10">
            <a:extLst>
              <a:ext uri="{FF2B5EF4-FFF2-40B4-BE49-F238E27FC236}">
                <a16:creationId xmlns:a16="http://schemas.microsoft.com/office/drawing/2014/main" xmlns="" id="{545C52C4-C34E-4745-B9A9-FB2A8E322C94}"/>
              </a:ext>
            </a:extLst>
          </p:cNvPr>
          <p:cNvSpPr>
            <a:spLocks noChangeArrowheads="1"/>
          </p:cNvSpPr>
          <p:nvPr/>
        </p:nvSpPr>
        <p:spPr bwMode="gray">
          <a:xfrm>
            <a:off x="5184283" y="20208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099" name="Oval 11">
            <a:extLst>
              <a:ext uri="{FF2B5EF4-FFF2-40B4-BE49-F238E27FC236}">
                <a16:creationId xmlns:a16="http://schemas.microsoft.com/office/drawing/2014/main" xmlns="" id="{850E6F0F-4845-4262-BCFD-29DB63DADDF4}"/>
              </a:ext>
            </a:extLst>
          </p:cNvPr>
          <p:cNvSpPr>
            <a:spLocks noChangeArrowheads="1"/>
          </p:cNvSpPr>
          <p:nvPr/>
        </p:nvSpPr>
        <p:spPr bwMode="gray">
          <a:xfrm>
            <a:off x="5209683" y="20288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100" name="Oval 12">
            <a:extLst>
              <a:ext uri="{FF2B5EF4-FFF2-40B4-BE49-F238E27FC236}">
                <a16:creationId xmlns:a16="http://schemas.microsoft.com/office/drawing/2014/main" xmlns="" id="{3242F8F4-C87E-4AF4-B0D8-97814B416DDD}"/>
              </a:ext>
            </a:extLst>
          </p:cNvPr>
          <p:cNvSpPr>
            <a:spLocks noChangeArrowheads="1"/>
          </p:cNvSpPr>
          <p:nvPr/>
        </p:nvSpPr>
        <p:spPr bwMode="gray">
          <a:xfrm>
            <a:off x="5263658" y="2092325"/>
            <a:ext cx="1335087"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101" name="Oval 13">
            <a:extLst>
              <a:ext uri="{FF2B5EF4-FFF2-40B4-BE49-F238E27FC236}">
                <a16:creationId xmlns:a16="http://schemas.microsoft.com/office/drawing/2014/main" xmlns="" id="{6D1E172F-58EB-49CB-8D9A-FE5270EEDA1C}"/>
              </a:ext>
            </a:extLst>
          </p:cNvPr>
          <p:cNvSpPr>
            <a:spLocks noChangeArrowheads="1"/>
          </p:cNvSpPr>
          <p:nvPr/>
        </p:nvSpPr>
        <p:spPr bwMode="gray">
          <a:xfrm>
            <a:off x="147145" y="19050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EG"/>
          </a:p>
        </p:txBody>
      </p:sp>
      <p:sp>
        <p:nvSpPr>
          <p:cNvPr id="89102" name="Oval 14">
            <a:extLst>
              <a:ext uri="{FF2B5EF4-FFF2-40B4-BE49-F238E27FC236}">
                <a16:creationId xmlns:a16="http://schemas.microsoft.com/office/drawing/2014/main" xmlns="" id="{F3DA2FB0-C407-4DEC-88B6-4FF22A2374BB}"/>
              </a:ext>
            </a:extLst>
          </p:cNvPr>
          <p:cNvSpPr>
            <a:spLocks noChangeArrowheads="1"/>
          </p:cNvSpPr>
          <p:nvPr/>
        </p:nvSpPr>
        <p:spPr bwMode="gray">
          <a:xfrm>
            <a:off x="147145" y="19050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EG"/>
          </a:p>
        </p:txBody>
      </p:sp>
      <p:sp>
        <p:nvSpPr>
          <p:cNvPr id="89103" name="Oval 15">
            <a:extLst>
              <a:ext uri="{FF2B5EF4-FFF2-40B4-BE49-F238E27FC236}">
                <a16:creationId xmlns:a16="http://schemas.microsoft.com/office/drawing/2014/main" xmlns="" id="{96A57F1C-00D4-4019-B150-A10BA8F9811E}"/>
              </a:ext>
            </a:extLst>
          </p:cNvPr>
          <p:cNvSpPr>
            <a:spLocks noChangeArrowheads="1"/>
          </p:cNvSpPr>
          <p:nvPr/>
        </p:nvSpPr>
        <p:spPr bwMode="gray">
          <a:xfrm>
            <a:off x="258270" y="20145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104" name="Oval 16">
            <a:extLst>
              <a:ext uri="{FF2B5EF4-FFF2-40B4-BE49-F238E27FC236}">
                <a16:creationId xmlns:a16="http://schemas.microsoft.com/office/drawing/2014/main" xmlns="" id="{DCB17179-5583-4E20-B887-2CEFC6C36B56}"/>
              </a:ext>
            </a:extLst>
          </p:cNvPr>
          <p:cNvSpPr>
            <a:spLocks noChangeArrowheads="1"/>
          </p:cNvSpPr>
          <p:nvPr/>
        </p:nvSpPr>
        <p:spPr bwMode="gray">
          <a:xfrm>
            <a:off x="259858" y="20177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105" name="Oval 17">
            <a:extLst>
              <a:ext uri="{FF2B5EF4-FFF2-40B4-BE49-F238E27FC236}">
                <a16:creationId xmlns:a16="http://schemas.microsoft.com/office/drawing/2014/main" xmlns="" id="{F8BC7666-7C48-4FF3-A0F8-5C44BB49BAE7}"/>
              </a:ext>
            </a:extLst>
          </p:cNvPr>
          <p:cNvSpPr>
            <a:spLocks noChangeArrowheads="1"/>
          </p:cNvSpPr>
          <p:nvPr/>
        </p:nvSpPr>
        <p:spPr bwMode="gray">
          <a:xfrm>
            <a:off x="332883" y="2089150"/>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grpSp>
        <p:nvGrpSpPr>
          <p:cNvPr id="89106" name="Group 18">
            <a:extLst>
              <a:ext uri="{FF2B5EF4-FFF2-40B4-BE49-F238E27FC236}">
                <a16:creationId xmlns:a16="http://schemas.microsoft.com/office/drawing/2014/main" xmlns="" id="{A952C329-C0FA-4E70-8DAF-A4CD65A4CA16}"/>
              </a:ext>
            </a:extLst>
          </p:cNvPr>
          <p:cNvGrpSpPr>
            <a:grpSpLocks/>
          </p:cNvGrpSpPr>
          <p:nvPr/>
        </p:nvGrpSpPr>
        <p:grpSpPr bwMode="auto">
          <a:xfrm>
            <a:off x="353520" y="2108200"/>
            <a:ext cx="1290638" cy="1277938"/>
            <a:chOff x="4166" y="1706"/>
            <a:chExt cx="1252" cy="1252"/>
          </a:xfrm>
        </p:grpSpPr>
        <p:sp>
          <p:nvSpPr>
            <p:cNvPr id="89107" name="Oval 19">
              <a:extLst>
                <a:ext uri="{FF2B5EF4-FFF2-40B4-BE49-F238E27FC236}">
                  <a16:creationId xmlns:a16="http://schemas.microsoft.com/office/drawing/2014/main" xmlns="" id="{B82CC5EC-741A-42D4-A613-328702109965}"/>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08" name="Oval 20">
              <a:extLst>
                <a:ext uri="{FF2B5EF4-FFF2-40B4-BE49-F238E27FC236}">
                  <a16:creationId xmlns:a16="http://schemas.microsoft.com/office/drawing/2014/main" xmlns="" id="{6D44C638-73CD-4227-9F6F-80BC529633EA}"/>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09" name="Oval 21">
              <a:extLst>
                <a:ext uri="{FF2B5EF4-FFF2-40B4-BE49-F238E27FC236}">
                  <a16:creationId xmlns:a16="http://schemas.microsoft.com/office/drawing/2014/main" xmlns="" id="{D8867D68-3387-42F3-A138-92EC6A0D2D90}"/>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10" name="Oval 22">
              <a:extLst>
                <a:ext uri="{FF2B5EF4-FFF2-40B4-BE49-F238E27FC236}">
                  <a16:creationId xmlns:a16="http://schemas.microsoft.com/office/drawing/2014/main" xmlns="" id="{9C4544C4-1575-4F8F-A54A-31894205A7DD}"/>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grpSp>
      <p:sp>
        <p:nvSpPr>
          <p:cNvPr id="89111" name="Oval 23">
            <a:extLst>
              <a:ext uri="{FF2B5EF4-FFF2-40B4-BE49-F238E27FC236}">
                <a16:creationId xmlns:a16="http://schemas.microsoft.com/office/drawing/2014/main" xmlns="" id="{2DB80976-F03B-4DDA-8BCE-B83F004F6952}"/>
              </a:ext>
            </a:extLst>
          </p:cNvPr>
          <p:cNvSpPr>
            <a:spLocks noChangeArrowheads="1"/>
          </p:cNvSpPr>
          <p:nvPr/>
        </p:nvSpPr>
        <p:spPr bwMode="gray">
          <a:xfrm>
            <a:off x="2610945" y="19097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EG"/>
          </a:p>
        </p:txBody>
      </p:sp>
      <p:sp>
        <p:nvSpPr>
          <p:cNvPr id="89112" name="Oval 24">
            <a:extLst>
              <a:ext uri="{FF2B5EF4-FFF2-40B4-BE49-F238E27FC236}">
                <a16:creationId xmlns:a16="http://schemas.microsoft.com/office/drawing/2014/main" xmlns="" id="{74A3759E-FFA2-4F24-A3E8-B9168E22DA4C}"/>
              </a:ext>
            </a:extLst>
          </p:cNvPr>
          <p:cNvSpPr>
            <a:spLocks noChangeArrowheads="1"/>
          </p:cNvSpPr>
          <p:nvPr/>
        </p:nvSpPr>
        <p:spPr bwMode="gray">
          <a:xfrm>
            <a:off x="2610945" y="19097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EG"/>
          </a:p>
        </p:txBody>
      </p:sp>
      <p:sp>
        <p:nvSpPr>
          <p:cNvPr id="89113" name="Oval 25">
            <a:extLst>
              <a:ext uri="{FF2B5EF4-FFF2-40B4-BE49-F238E27FC236}">
                <a16:creationId xmlns:a16="http://schemas.microsoft.com/office/drawing/2014/main" xmlns="" id="{D270F923-B86E-4692-82AA-435418EBC642}"/>
              </a:ext>
            </a:extLst>
          </p:cNvPr>
          <p:cNvSpPr>
            <a:spLocks noChangeArrowheads="1"/>
          </p:cNvSpPr>
          <p:nvPr/>
        </p:nvSpPr>
        <p:spPr bwMode="gray">
          <a:xfrm>
            <a:off x="2722070" y="20208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114" name="Oval 26">
            <a:extLst>
              <a:ext uri="{FF2B5EF4-FFF2-40B4-BE49-F238E27FC236}">
                <a16:creationId xmlns:a16="http://schemas.microsoft.com/office/drawing/2014/main" xmlns="" id="{8D5FB76E-13F3-4364-A533-1EF29F14951C}"/>
              </a:ext>
            </a:extLst>
          </p:cNvPr>
          <p:cNvSpPr>
            <a:spLocks noChangeArrowheads="1"/>
          </p:cNvSpPr>
          <p:nvPr/>
        </p:nvSpPr>
        <p:spPr bwMode="gray">
          <a:xfrm>
            <a:off x="2723658" y="20224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89115" name="Oval 27">
            <a:extLst>
              <a:ext uri="{FF2B5EF4-FFF2-40B4-BE49-F238E27FC236}">
                <a16:creationId xmlns:a16="http://schemas.microsoft.com/office/drawing/2014/main" xmlns="" id="{2EBA99B3-958E-4E0E-95BB-AC025AB29C2B}"/>
              </a:ext>
            </a:extLst>
          </p:cNvPr>
          <p:cNvSpPr>
            <a:spLocks noChangeArrowheads="1"/>
          </p:cNvSpPr>
          <p:nvPr/>
        </p:nvSpPr>
        <p:spPr bwMode="gray">
          <a:xfrm>
            <a:off x="2795095" y="2092325"/>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grpSp>
        <p:nvGrpSpPr>
          <p:cNvPr id="89116" name="Group 28">
            <a:extLst>
              <a:ext uri="{FF2B5EF4-FFF2-40B4-BE49-F238E27FC236}">
                <a16:creationId xmlns:a16="http://schemas.microsoft.com/office/drawing/2014/main" xmlns="" id="{4B969A23-CC20-48DD-8FF0-92141B783924}"/>
              </a:ext>
            </a:extLst>
          </p:cNvPr>
          <p:cNvGrpSpPr>
            <a:grpSpLocks/>
          </p:cNvGrpSpPr>
          <p:nvPr/>
        </p:nvGrpSpPr>
        <p:grpSpPr bwMode="auto">
          <a:xfrm>
            <a:off x="2817320" y="2108200"/>
            <a:ext cx="1290638" cy="1277938"/>
            <a:chOff x="4166" y="1706"/>
            <a:chExt cx="1252" cy="1252"/>
          </a:xfrm>
        </p:grpSpPr>
        <p:sp>
          <p:nvSpPr>
            <p:cNvPr id="89117" name="Oval 29">
              <a:extLst>
                <a:ext uri="{FF2B5EF4-FFF2-40B4-BE49-F238E27FC236}">
                  <a16:creationId xmlns:a16="http://schemas.microsoft.com/office/drawing/2014/main" xmlns="" id="{E31F5285-2E56-4568-A3B4-0ACD1AE36799}"/>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18" name="Oval 30">
              <a:extLst>
                <a:ext uri="{FF2B5EF4-FFF2-40B4-BE49-F238E27FC236}">
                  <a16:creationId xmlns:a16="http://schemas.microsoft.com/office/drawing/2014/main" xmlns="" id="{C17C427D-C35A-428B-AF5A-666755507998}"/>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19" name="Oval 31">
              <a:extLst>
                <a:ext uri="{FF2B5EF4-FFF2-40B4-BE49-F238E27FC236}">
                  <a16:creationId xmlns:a16="http://schemas.microsoft.com/office/drawing/2014/main" xmlns="" id="{528C5145-3203-4388-90BB-D5223FB97A7E}"/>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20" name="Oval 32">
              <a:extLst>
                <a:ext uri="{FF2B5EF4-FFF2-40B4-BE49-F238E27FC236}">
                  <a16:creationId xmlns:a16="http://schemas.microsoft.com/office/drawing/2014/main" xmlns="" id="{4ACD3CD3-C3C9-4BB4-AD80-1476C0D8AD0A}"/>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grpSp>
      <p:grpSp>
        <p:nvGrpSpPr>
          <p:cNvPr id="89121" name="Group 33">
            <a:extLst>
              <a:ext uri="{FF2B5EF4-FFF2-40B4-BE49-F238E27FC236}">
                <a16:creationId xmlns:a16="http://schemas.microsoft.com/office/drawing/2014/main" xmlns="" id="{4C7C81A5-0649-4EB8-A120-09CC60CE03B6}"/>
              </a:ext>
            </a:extLst>
          </p:cNvPr>
          <p:cNvGrpSpPr>
            <a:grpSpLocks/>
          </p:cNvGrpSpPr>
          <p:nvPr/>
        </p:nvGrpSpPr>
        <p:grpSpPr bwMode="auto">
          <a:xfrm>
            <a:off x="5287470" y="2108200"/>
            <a:ext cx="1292225" cy="1277938"/>
            <a:chOff x="4166" y="1706"/>
            <a:chExt cx="1252" cy="1252"/>
          </a:xfrm>
        </p:grpSpPr>
        <p:sp>
          <p:nvSpPr>
            <p:cNvPr id="89122" name="Oval 34">
              <a:extLst>
                <a:ext uri="{FF2B5EF4-FFF2-40B4-BE49-F238E27FC236}">
                  <a16:creationId xmlns:a16="http://schemas.microsoft.com/office/drawing/2014/main" xmlns="" id="{8CEFB795-0560-49DC-9366-3C3A59D31AC6}"/>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23" name="Oval 35">
              <a:extLst>
                <a:ext uri="{FF2B5EF4-FFF2-40B4-BE49-F238E27FC236}">
                  <a16:creationId xmlns:a16="http://schemas.microsoft.com/office/drawing/2014/main" xmlns="" id="{DCAF152C-7044-4F34-B2FC-A2EA46AB93B5}"/>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24" name="Oval 36">
              <a:extLst>
                <a:ext uri="{FF2B5EF4-FFF2-40B4-BE49-F238E27FC236}">
                  <a16:creationId xmlns:a16="http://schemas.microsoft.com/office/drawing/2014/main" xmlns="" id="{45313A06-CD4C-4B2C-A1E9-FF0D11A97568}"/>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89125" name="Oval 37">
              <a:extLst>
                <a:ext uri="{FF2B5EF4-FFF2-40B4-BE49-F238E27FC236}">
                  <a16:creationId xmlns:a16="http://schemas.microsoft.com/office/drawing/2014/main" xmlns="" id="{737669E1-49B0-419C-9DDF-964B4414979A}"/>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grpSp>
      <p:sp>
        <p:nvSpPr>
          <p:cNvPr id="89126" name="Text Box 38">
            <a:extLst>
              <a:ext uri="{FF2B5EF4-FFF2-40B4-BE49-F238E27FC236}">
                <a16:creationId xmlns:a16="http://schemas.microsoft.com/office/drawing/2014/main" xmlns="" id="{D02C499C-EA4D-4C23-AFDE-E7F0FFEAB852}"/>
              </a:ext>
            </a:extLst>
          </p:cNvPr>
          <p:cNvSpPr txBox="1">
            <a:spLocks noChangeArrowheads="1"/>
          </p:cNvSpPr>
          <p:nvPr/>
        </p:nvSpPr>
        <p:spPr bwMode="gray">
          <a:xfrm>
            <a:off x="361438" y="2581275"/>
            <a:ext cx="12843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EG" altLang="ar-EG" b="1" dirty="0">
                <a:solidFill>
                  <a:srgbClr val="000000"/>
                </a:solidFill>
              </a:rPr>
              <a:t>تخطيط الجودة </a:t>
            </a:r>
          </a:p>
        </p:txBody>
      </p:sp>
      <p:sp>
        <p:nvSpPr>
          <p:cNvPr id="89127" name="Text Box 39">
            <a:extLst>
              <a:ext uri="{FF2B5EF4-FFF2-40B4-BE49-F238E27FC236}">
                <a16:creationId xmlns:a16="http://schemas.microsoft.com/office/drawing/2014/main" xmlns="" id="{6CF14CD3-57CC-47F2-8187-9F163123E1C0}"/>
              </a:ext>
            </a:extLst>
          </p:cNvPr>
          <p:cNvSpPr txBox="1">
            <a:spLocks noChangeArrowheads="1"/>
          </p:cNvSpPr>
          <p:nvPr/>
        </p:nvSpPr>
        <p:spPr bwMode="gray">
          <a:xfrm>
            <a:off x="2924578" y="2581275"/>
            <a:ext cx="10951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0" lang="ar-IQ" altLang="ar-EG" sz="1800" b="1" i="0"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ضبط الجودة</a:t>
            </a:r>
            <a:endParaRPr lang="en-US" altLang="ar-EG" sz="2400" dirty="0">
              <a:solidFill>
                <a:srgbClr val="000000"/>
              </a:solidFill>
            </a:endParaRPr>
          </a:p>
        </p:txBody>
      </p:sp>
      <p:sp>
        <p:nvSpPr>
          <p:cNvPr id="89128" name="Text Box 40">
            <a:extLst>
              <a:ext uri="{FF2B5EF4-FFF2-40B4-BE49-F238E27FC236}">
                <a16:creationId xmlns:a16="http://schemas.microsoft.com/office/drawing/2014/main" xmlns="" id="{CEB8BDB4-959F-4741-9641-C203DB90CECD}"/>
              </a:ext>
            </a:extLst>
          </p:cNvPr>
          <p:cNvSpPr txBox="1">
            <a:spLocks noChangeArrowheads="1"/>
          </p:cNvSpPr>
          <p:nvPr/>
        </p:nvSpPr>
        <p:spPr bwMode="gray">
          <a:xfrm>
            <a:off x="5345066" y="2581275"/>
            <a:ext cx="1188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0" lang="ar-IQ" altLang="ar-EG" sz="1800" b="1" i="0"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ضمان الجودة</a:t>
            </a:r>
            <a:endParaRPr lang="en-US" altLang="ar-EG" sz="2400" dirty="0">
              <a:solidFill>
                <a:srgbClr val="000000"/>
              </a:solidFill>
            </a:endParaRPr>
          </a:p>
        </p:txBody>
      </p:sp>
      <p:sp>
        <p:nvSpPr>
          <p:cNvPr id="43" name="AutoShape 4">
            <a:extLst>
              <a:ext uri="{FF2B5EF4-FFF2-40B4-BE49-F238E27FC236}">
                <a16:creationId xmlns:a16="http://schemas.microsoft.com/office/drawing/2014/main" xmlns="" id="{25F3B5E8-C8F5-4FD8-ABDB-D0CB080C20DD}"/>
              </a:ext>
            </a:extLst>
          </p:cNvPr>
          <p:cNvSpPr>
            <a:spLocks noChangeArrowheads="1"/>
          </p:cNvSpPr>
          <p:nvPr/>
        </p:nvSpPr>
        <p:spPr bwMode="auto">
          <a:xfrm>
            <a:off x="7462345" y="3733800"/>
            <a:ext cx="1752600"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ar-EG" sz="1400" dirty="0">
              <a:latin typeface="Verdana" panose="020B0604030504040204" pitchFamily="34" charset="0"/>
            </a:endParaRPr>
          </a:p>
        </p:txBody>
      </p:sp>
      <p:sp>
        <p:nvSpPr>
          <p:cNvPr id="44" name="Oval 8">
            <a:extLst>
              <a:ext uri="{FF2B5EF4-FFF2-40B4-BE49-F238E27FC236}">
                <a16:creationId xmlns:a16="http://schemas.microsoft.com/office/drawing/2014/main" xmlns="" id="{454DC24A-C20B-4262-A275-99F7F84F29D1}"/>
              </a:ext>
            </a:extLst>
          </p:cNvPr>
          <p:cNvSpPr>
            <a:spLocks noChangeArrowheads="1"/>
          </p:cNvSpPr>
          <p:nvPr/>
        </p:nvSpPr>
        <p:spPr bwMode="gray">
          <a:xfrm>
            <a:off x="7435358" y="19097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EG"/>
          </a:p>
        </p:txBody>
      </p:sp>
      <p:sp>
        <p:nvSpPr>
          <p:cNvPr id="45" name="Oval 9">
            <a:extLst>
              <a:ext uri="{FF2B5EF4-FFF2-40B4-BE49-F238E27FC236}">
                <a16:creationId xmlns:a16="http://schemas.microsoft.com/office/drawing/2014/main" xmlns="" id="{6FA06869-203D-4FBF-9DB9-4F4C4FFE7743}"/>
              </a:ext>
            </a:extLst>
          </p:cNvPr>
          <p:cNvSpPr>
            <a:spLocks noChangeArrowheads="1"/>
          </p:cNvSpPr>
          <p:nvPr/>
        </p:nvSpPr>
        <p:spPr bwMode="gray">
          <a:xfrm>
            <a:off x="7435358" y="1909763"/>
            <a:ext cx="1703387" cy="1687512"/>
          </a:xfrm>
          <a:prstGeom prst="ellipse">
            <a:avLst/>
          </a:prstGeom>
          <a:solidFill>
            <a:schemeClr val="accent6">
              <a:lumMod val="60000"/>
              <a:lumOff val="40000"/>
            </a:schemeClr>
          </a:solidFill>
          <a:ln>
            <a:noFill/>
          </a:ln>
          <a:effectLst/>
        </p:spPr>
        <p:txBody>
          <a:bodyPr anchor="ctr">
            <a:spAutoFit/>
          </a:bodyPr>
          <a:lstStyle/>
          <a:p>
            <a:endParaRPr lang="ar-EG"/>
          </a:p>
        </p:txBody>
      </p:sp>
      <p:sp>
        <p:nvSpPr>
          <p:cNvPr id="46" name="Oval 10">
            <a:extLst>
              <a:ext uri="{FF2B5EF4-FFF2-40B4-BE49-F238E27FC236}">
                <a16:creationId xmlns:a16="http://schemas.microsoft.com/office/drawing/2014/main" xmlns="" id="{7F069889-579A-4BEE-825E-0624A0ECE497}"/>
              </a:ext>
            </a:extLst>
          </p:cNvPr>
          <p:cNvSpPr>
            <a:spLocks noChangeArrowheads="1"/>
          </p:cNvSpPr>
          <p:nvPr/>
        </p:nvSpPr>
        <p:spPr bwMode="gray">
          <a:xfrm>
            <a:off x="7546483" y="2020888"/>
            <a:ext cx="1481137" cy="1466850"/>
          </a:xfrm>
          <a:prstGeom prst="ellipse">
            <a:avLst/>
          </a:prstGeom>
          <a:solidFill>
            <a:schemeClr val="accent6">
              <a:lumMod val="75000"/>
            </a:schemeClr>
          </a:solidFill>
          <a:ln>
            <a:noFill/>
          </a:ln>
          <a:effectLst/>
        </p:spPr>
        <p:txBody>
          <a:bodyPr anchor="ctr">
            <a:spAutoFit/>
          </a:bodyPr>
          <a:lstStyle/>
          <a:p>
            <a:endParaRPr lang="ar-EG"/>
          </a:p>
        </p:txBody>
      </p:sp>
      <p:sp>
        <p:nvSpPr>
          <p:cNvPr id="47" name="Oval 11">
            <a:extLst>
              <a:ext uri="{FF2B5EF4-FFF2-40B4-BE49-F238E27FC236}">
                <a16:creationId xmlns:a16="http://schemas.microsoft.com/office/drawing/2014/main" xmlns="" id="{DBE0023A-8ECD-43E5-BC9B-26CF6478F4CA}"/>
              </a:ext>
            </a:extLst>
          </p:cNvPr>
          <p:cNvSpPr>
            <a:spLocks noChangeArrowheads="1"/>
          </p:cNvSpPr>
          <p:nvPr/>
        </p:nvSpPr>
        <p:spPr bwMode="gray">
          <a:xfrm>
            <a:off x="7571883" y="20288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sp>
        <p:nvSpPr>
          <p:cNvPr id="48" name="Oval 12">
            <a:extLst>
              <a:ext uri="{FF2B5EF4-FFF2-40B4-BE49-F238E27FC236}">
                <a16:creationId xmlns:a16="http://schemas.microsoft.com/office/drawing/2014/main" xmlns="" id="{E5B465F0-5D23-4F0D-AB76-44395EF2CD28}"/>
              </a:ext>
            </a:extLst>
          </p:cNvPr>
          <p:cNvSpPr>
            <a:spLocks noChangeArrowheads="1"/>
          </p:cNvSpPr>
          <p:nvPr/>
        </p:nvSpPr>
        <p:spPr bwMode="gray">
          <a:xfrm>
            <a:off x="7625858" y="2092325"/>
            <a:ext cx="1335087"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EG"/>
          </a:p>
        </p:txBody>
      </p:sp>
      <p:grpSp>
        <p:nvGrpSpPr>
          <p:cNvPr id="49" name="Group 33">
            <a:extLst>
              <a:ext uri="{FF2B5EF4-FFF2-40B4-BE49-F238E27FC236}">
                <a16:creationId xmlns:a16="http://schemas.microsoft.com/office/drawing/2014/main" xmlns="" id="{5F5C04FD-3439-4E76-ACC4-D9B228FFC01D}"/>
              </a:ext>
            </a:extLst>
          </p:cNvPr>
          <p:cNvGrpSpPr>
            <a:grpSpLocks/>
          </p:cNvGrpSpPr>
          <p:nvPr/>
        </p:nvGrpSpPr>
        <p:grpSpPr bwMode="auto">
          <a:xfrm>
            <a:off x="7649670" y="2108200"/>
            <a:ext cx="1292225" cy="1277938"/>
            <a:chOff x="4166" y="1706"/>
            <a:chExt cx="1252" cy="1252"/>
          </a:xfrm>
        </p:grpSpPr>
        <p:sp>
          <p:nvSpPr>
            <p:cNvPr id="50" name="Oval 34">
              <a:extLst>
                <a:ext uri="{FF2B5EF4-FFF2-40B4-BE49-F238E27FC236}">
                  <a16:creationId xmlns:a16="http://schemas.microsoft.com/office/drawing/2014/main" xmlns="" id="{061ECDF8-0DD3-4BEC-B307-DCDDD0C33700}"/>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51" name="Oval 35">
              <a:extLst>
                <a:ext uri="{FF2B5EF4-FFF2-40B4-BE49-F238E27FC236}">
                  <a16:creationId xmlns:a16="http://schemas.microsoft.com/office/drawing/2014/main" xmlns="" id="{DB3699A3-2072-4843-8F45-F018E4C92A93}"/>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52" name="Oval 36">
              <a:extLst>
                <a:ext uri="{FF2B5EF4-FFF2-40B4-BE49-F238E27FC236}">
                  <a16:creationId xmlns:a16="http://schemas.microsoft.com/office/drawing/2014/main" xmlns="" id="{2B6E9043-C05B-4AD8-892E-79D8DF440C7A}"/>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sp>
          <p:nvSpPr>
            <p:cNvPr id="53" name="Oval 37">
              <a:extLst>
                <a:ext uri="{FF2B5EF4-FFF2-40B4-BE49-F238E27FC236}">
                  <a16:creationId xmlns:a16="http://schemas.microsoft.com/office/drawing/2014/main" xmlns="" id="{293D26E1-AFD5-4721-8223-C78946B1D69E}"/>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EG"/>
            </a:p>
          </p:txBody>
        </p:sp>
      </p:grpSp>
      <p:sp>
        <p:nvSpPr>
          <p:cNvPr id="54" name="Text Box 40">
            <a:extLst>
              <a:ext uri="{FF2B5EF4-FFF2-40B4-BE49-F238E27FC236}">
                <a16:creationId xmlns:a16="http://schemas.microsoft.com/office/drawing/2014/main" xmlns="" id="{BE99CCD7-B793-4D14-BB44-E70F01E25AB9}"/>
              </a:ext>
            </a:extLst>
          </p:cNvPr>
          <p:cNvSpPr txBox="1">
            <a:spLocks noChangeArrowheads="1"/>
          </p:cNvSpPr>
          <p:nvPr/>
        </p:nvSpPr>
        <p:spPr bwMode="gray">
          <a:xfrm>
            <a:off x="7678412" y="2581275"/>
            <a:ext cx="1245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0" lang="ar-IQ" altLang="ar-EG" sz="1800" b="1" i="0"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تحسين الجودة</a:t>
            </a:r>
            <a:endParaRPr lang="en-US" altLang="ar-EG" sz="2400" dirty="0">
              <a:solidFill>
                <a:srgbClr val="000000"/>
              </a:solidFill>
            </a:endParaRPr>
          </a:p>
        </p:txBody>
      </p:sp>
      <p:sp>
        <p:nvSpPr>
          <p:cNvPr id="2" name="AutoShape 7">
            <a:extLst>
              <a:ext uri="{FF2B5EF4-FFF2-40B4-BE49-F238E27FC236}">
                <a16:creationId xmlns:a16="http://schemas.microsoft.com/office/drawing/2014/main" xmlns="" id="{14658E9B-C3D2-44B8-B9C4-24AC3A96C545}"/>
              </a:ext>
            </a:extLst>
          </p:cNvPr>
          <p:cNvSpPr>
            <a:spLocks noChangeArrowheads="1"/>
          </p:cNvSpPr>
          <p:nvPr/>
        </p:nvSpPr>
        <p:spPr bwMode="gray">
          <a:xfrm>
            <a:off x="6859095" y="2528888"/>
            <a:ext cx="398463" cy="4492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EG"/>
          </a:p>
        </p:txBody>
      </p:sp>
      <p:sp>
        <p:nvSpPr>
          <p:cNvPr id="60" name="مربع نص 59">
            <a:extLst>
              <a:ext uri="{FF2B5EF4-FFF2-40B4-BE49-F238E27FC236}">
                <a16:creationId xmlns:a16="http://schemas.microsoft.com/office/drawing/2014/main" xmlns="" id="{2F85F55F-7EA0-4A0E-BEF0-2A2032EEDC5D}"/>
              </a:ext>
            </a:extLst>
          </p:cNvPr>
          <p:cNvSpPr txBox="1"/>
          <p:nvPr/>
        </p:nvSpPr>
        <p:spPr>
          <a:xfrm>
            <a:off x="0" y="3811805"/>
            <a:ext cx="1923036" cy="175432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يركز على وضع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اهداف الجودة و يحدد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عمليات التشغيل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الضرورية و الموارد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ذات العلاقة لتحقيق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اهداف الجودة </a:t>
            </a:r>
          </a:p>
        </p:txBody>
      </p:sp>
      <p:sp>
        <p:nvSpPr>
          <p:cNvPr id="62" name="مربع نص 61">
            <a:extLst>
              <a:ext uri="{FF2B5EF4-FFF2-40B4-BE49-F238E27FC236}">
                <a16:creationId xmlns:a16="http://schemas.microsoft.com/office/drawing/2014/main" xmlns="" id="{B2674A3D-1EB0-4EA2-BAF2-CC04E0C8882A}"/>
              </a:ext>
            </a:extLst>
          </p:cNvPr>
          <p:cNvSpPr txBox="1"/>
          <p:nvPr/>
        </p:nvSpPr>
        <p:spPr>
          <a:xfrm>
            <a:off x="2623937" y="3836771"/>
            <a:ext cx="1675815"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يركز على الايفاء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بمتطلبات الجودة  </a:t>
            </a:r>
          </a:p>
        </p:txBody>
      </p:sp>
      <p:sp>
        <p:nvSpPr>
          <p:cNvPr id="64" name="مربع نص 63">
            <a:extLst>
              <a:ext uri="{FF2B5EF4-FFF2-40B4-BE49-F238E27FC236}">
                <a16:creationId xmlns:a16="http://schemas.microsoft.com/office/drawing/2014/main" xmlns="" id="{84A39C1B-FA1B-4F0F-86B6-5FB719972B7B}"/>
              </a:ext>
            </a:extLst>
          </p:cNvPr>
          <p:cNvSpPr txBox="1"/>
          <p:nvPr/>
        </p:nvSpPr>
        <p:spPr>
          <a:xfrm>
            <a:off x="5073158" y="3882937"/>
            <a:ext cx="1839912"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يركز على اثبات 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متطلبات الجودة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سوف يتم الايفاء بها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و تشمل المخطط </a:t>
            </a:r>
          </a:p>
        </p:txBody>
      </p:sp>
      <p:sp>
        <p:nvSpPr>
          <p:cNvPr id="66" name="مربع نص 65">
            <a:extLst>
              <a:ext uri="{FF2B5EF4-FFF2-40B4-BE49-F238E27FC236}">
                <a16:creationId xmlns:a16="http://schemas.microsoft.com/office/drawing/2014/main" xmlns="" id="{F102A37C-CC3C-418E-96FF-FEE50E80E924}"/>
              </a:ext>
            </a:extLst>
          </p:cNvPr>
          <p:cNvSpPr txBox="1"/>
          <p:nvPr/>
        </p:nvSpPr>
        <p:spPr>
          <a:xfrm>
            <a:off x="7349474" y="3879055"/>
            <a:ext cx="1769077"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يركز على زيادة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القابلية للإيفاء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IQ" altLang="ar-EG" sz="1800" b="1" i="0" u="none" strike="noStrike" kern="1200" cap="none" spc="0" normalizeH="0" baseline="0" noProof="0" dirty="0">
                <a:ln>
                  <a:noFill/>
                </a:ln>
                <a:solidFill>
                  <a:srgbClr val="003366">
                    <a:lumMod val="75000"/>
                  </a:srgbClr>
                </a:solidFill>
                <a:effectLst/>
                <a:uLnTx/>
                <a:uFillTx/>
                <a:latin typeface="Arial" panose="020B0604020202020204" pitchFamily="34" charset="0"/>
                <a:ea typeface="+mn-ea"/>
                <a:cs typeface="+mn-cs"/>
              </a:rPr>
              <a:t>بمتطلبات الجودة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3F40467-0947-4955-BD97-DCCE6A002C8A}"/>
              </a:ext>
            </a:extLst>
          </p:cNvPr>
          <p:cNvSpPr>
            <a:spLocks noGrp="1"/>
          </p:cNvSpPr>
          <p:nvPr>
            <p:ph type="title"/>
          </p:nvPr>
        </p:nvSpPr>
        <p:spPr/>
        <p:txBody>
          <a:bodyPr/>
          <a:lstStyle/>
          <a:p>
            <a:r>
              <a:rPr lang="ar-EG" b="1" dirty="0"/>
              <a:t>الاعتماد المؤسسي بجامعة الجوف</a:t>
            </a:r>
          </a:p>
        </p:txBody>
      </p:sp>
      <p:sp>
        <p:nvSpPr>
          <p:cNvPr id="3" name="عنصر نائب للمحتوى 2">
            <a:extLst>
              <a:ext uri="{FF2B5EF4-FFF2-40B4-BE49-F238E27FC236}">
                <a16:creationId xmlns:a16="http://schemas.microsoft.com/office/drawing/2014/main" xmlns="" id="{05967648-4897-47AB-9CC5-FC13AE903093}"/>
              </a:ext>
            </a:extLst>
          </p:cNvPr>
          <p:cNvSpPr>
            <a:spLocks noGrp="1"/>
          </p:cNvSpPr>
          <p:nvPr>
            <p:ph idx="1"/>
          </p:nvPr>
        </p:nvSpPr>
        <p:spPr/>
        <p:txBody>
          <a:bodyPr/>
          <a:lstStyle/>
          <a:p>
            <a:r>
              <a:rPr lang="ar-EG" dirty="0"/>
              <a:t>حصلت جامعة الجوف علي الاعتماد المؤسسي المشروط بتاريخ  مايو 2019 حتي ابريل 2023 ​</a:t>
            </a:r>
          </a:p>
          <a:p>
            <a:endParaRPr lang="ar-EG" dirty="0"/>
          </a:p>
        </p:txBody>
      </p:sp>
      <p:pic>
        <p:nvPicPr>
          <p:cNvPr id="5" name="صورة 4">
            <a:extLst>
              <a:ext uri="{FF2B5EF4-FFF2-40B4-BE49-F238E27FC236}">
                <a16:creationId xmlns:a16="http://schemas.microsoft.com/office/drawing/2014/main" xmlns="" id="{3D7968E7-4727-4EA9-913D-BA68411A8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83287"/>
            <a:ext cx="827157" cy="827157"/>
          </a:xfrm>
          <a:prstGeom prst="rect">
            <a:avLst/>
          </a:prstGeom>
        </p:spPr>
      </p:pic>
      <p:pic>
        <p:nvPicPr>
          <p:cNvPr id="7" name="صورة 6">
            <a:extLst>
              <a:ext uri="{FF2B5EF4-FFF2-40B4-BE49-F238E27FC236}">
                <a16:creationId xmlns:a16="http://schemas.microsoft.com/office/drawing/2014/main" xmlns="" id="{8B6D11F3-C3E4-425C-8F10-C27265CA3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0776"/>
            <a:ext cx="8185978" cy="4847224"/>
          </a:xfrm>
          <a:prstGeom prst="rect">
            <a:avLst/>
          </a:prstGeom>
        </p:spPr>
      </p:pic>
    </p:spTree>
    <p:extLst>
      <p:ext uri="{BB962C8B-B14F-4D97-AF65-F5344CB8AC3E}">
        <p14:creationId xmlns:p14="http://schemas.microsoft.com/office/powerpoint/2010/main" val="233691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3F40467-0947-4955-BD97-DCCE6A002C8A}"/>
              </a:ext>
            </a:extLst>
          </p:cNvPr>
          <p:cNvSpPr>
            <a:spLocks noGrp="1"/>
          </p:cNvSpPr>
          <p:nvPr>
            <p:ph type="title"/>
          </p:nvPr>
        </p:nvSpPr>
        <p:spPr/>
        <p:txBody>
          <a:bodyPr/>
          <a:lstStyle/>
          <a:p>
            <a:r>
              <a:rPr lang="ar-EG" b="1" dirty="0"/>
              <a:t>الاعتمادات البرامجية بجامعة الجوف</a:t>
            </a:r>
          </a:p>
        </p:txBody>
      </p:sp>
      <p:sp>
        <p:nvSpPr>
          <p:cNvPr id="3" name="عنصر نائب للمحتوى 2">
            <a:extLst>
              <a:ext uri="{FF2B5EF4-FFF2-40B4-BE49-F238E27FC236}">
                <a16:creationId xmlns:a16="http://schemas.microsoft.com/office/drawing/2014/main" xmlns="" id="{05967648-4897-47AB-9CC5-FC13AE903093}"/>
              </a:ext>
            </a:extLst>
          </p:cNvPr>
          <p:cNvSpPr>
            <a:spLocks noGrp="1"/>
          </p:cNvSpPr>
          <p:nvPr>
            <p:ph idx="1"/>
          </p:nvPr>
        </p:nvSpPr>
        <p:spPr/>
        <p:txBody>
          <a:bodyPr/>
          <a:lstStyle/>
          <a:p>
            <a:pPr algn="just"/>
            <a:r>
              <a:rPr lang="ar-EG" dirty="0"/>
              <a:t>وقعت جامعة الجوف مع هيئة تقويم التعليم و التدريب عقود اعتماد برنامجي الهندسة الكهربائية (كلية الهندسة) و برنامج طب و جراحة الاسنان (كلية طب الاسنان) و تم انشاء منصات الكترونية لرفع كافة الوثائق للبرنامجين و بالفعل تم التقييم من قبل مراجعي الهيئة و قريبا تبدا زيارات التحقق لمراجعي الهيئة لكلا البرنامجين.</a:t>
            </a:r>
          </a:p>
          <a:p>
            <a:pPr algn="just"/>
            <a:endParaRPr lang="ar-EG" dirty="0"/>
          </a:p>
        </p:txBody>
      </p:sp>
      <p:pic>
        <p:nvPicPr>
          <p:cNvPr id="6" name="صورة 5">
            <a:extLst>
              <a:ext uri="{FF2B5EF4-FFF2-40B4-BE49-F238E27FC236}">
                <a16:creationId xmlns:a16="http://schemas.microsoft.com/office/drawing/2014/main" xmlns="" id="{AFACCD75-79A6-47FE-9DCB-E3CC563C2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191000"/>
            <a:ext cx="5697075" cy="2498405"/>
          </a:xfrm>
          <a:prstGeom prst="rect">
            <a:avLst/>
          </a:prstGeom>
        </p:spPr>
      </p:pic>
      <p:pic>
        <p:nvPicPr>
          <p:cNvPr id="9" name="صورة 8">
            <a:extLst>
              <a:ext uri="{FF2B5EF4-FFF2-40B4-BE49-F238E27FC236}">
                <a16:creationId xmlns:a16="http://schemas.microsoft.com/office/drawing/2014/main" xmlns="" id="{3CD669C1-57D0-49D4-A195-53C404D45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230" y="3429000"/>
            <a:ext cx="5364770" cy="2352675"/>
          </a:xfrm>
          <a:prstGeom prst="rect">
            <a:avLst/>
          </a:prstGeom>
        </p:spPr>
      </p:pic>
    </p:spTree>
    <p:extLst>
      <p:ext uri="{BB962C8B-B14F-4D97-AF65-F5344CB8AC3E}">
        <p14:creationId xmlns:p14="http://schemas.microsoft.com/office/powerpoint/2010/main" val="103730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3F40467-0947-4955-BD97-DCCE6A002C8A}"/>
              </a:ext>
            </a:extLst>
          </p:cNvPr>
          <p:cNvSpPr>
            <a:spLocks noGrp="1"/>
          </p:cNvSpPr>
          <p:nvPr>
            <p:ph type="title"/>
          </p:nvPr>
        </p:nvSpPr>
        <p:spPr/>
        <p:txBody>
          <a:bodyPr/>
          <a:lstStyle/>
          <a:p>
            <a:r>
              <a:rPr lang="ar-EG" b="1" dirty="0"/>
              <a:t>الاعتمادات البرامجية بجامعة الجوف</a:t>
            </a:r>
          </a:p>
        </p:txBody>
      </p:sp>
      <p:sp>
        <p:nvSpPr>
          <p:cNvPr id="3" name="عنصر نائب للمحتوى 2">
            <a:extLst>
              <a:ext uri="{FF2B5EF4-FFF2-40B4-BE49-F238E27FC236}">
                <a16:creationId xmlns:a16="http://schemas.microsoft.com/office/drawing/2014/main" xmlns="" id="{05967648-4897-47AB-9CC5-FC13AE903093}"/>
              </a:ext>
            </a:extLst>
          </p:cNvPr>
          <p:cNvSpPr>
            <a:spLocks noGrp="1"/>
          </p:cNvSpPr>
          <p:nvPr>
            <p:ph idx="1"/>
          </p:nvPr>
        </p:nvSpPr>
        <p:spPr/>
        <p:txBody>
          <a:bodyPr/>
          <a:lstStyle/>
          <a:p>
            <a:pPr algn="just"/>
            <a:r>
              <a:rPr lang="ar-EG" dirty="0"/>
              <a:t>قامت عمادة الجودة و الاعتماد الاكاديمي تحت اشراف سعادة وكيل الجامعة للتطوير و الجودة بإصدار دليل استيفاء معايير الاعتماد البرامجي 2018 و ذلك تسهيلا علي السادة منسقي البرامج الاكاديمية و أعضاء هيئة التدريس بكل برنامج و يشمل الدليل كافة الوثائق و الممارسات و الأدلة و الشواهد و الاحصائيات المطلوبة لاستيفاء كافة الممارسات و المعايير و تم توزيع الدليل بصورة رسمية علي كافة البرامج.</a:t>
            </a:r>
          </a:p>
          <a:p>
            <a:pPr algn="just"/>
            <a:r>
              <a:rPr lang="ar-EG" dirty="0"/>
              <a:t>كما اعدت عمادة الجودة و الاعتماد الاكاديمي دليلا اخر لخطوات استيفاء تلك المعايير و الممارسات و جدول لتحديد الاطار الزمني للانتهاء من كافة المتطلبات.</a:t>
            </a:r>
          </a:p>
          <a:p>
            <a:pPr algn="just"/>
            <a:r>
              <a:rPr lang="ar-EG" dirty="0"/>
              <a:t>و قد تم اصدار عدد من الأدلة الهامة مثل دليل مؤشرات الأداء بجامعة الجوف و دليل قياس مخرجات التعلم للبرنامج.</a:t>
            </a:r>
          </a:p>
          <a:p>
            <a:pPr algn="just"/>
            <a:endParaRPr lang="ar-EG" dirty="0"/>
          </a:p>
        </p:txBody>
      </p:sp>
    </p:spTree>
    <p:extLst>
      <p:ext uri="{BB962C8B-B14F-4D97-AF65-F5344CB8AC3E}">
        <p14:creationId xmlns:p14="http://schemas.microsoft.com/office/powerpoint/2010/main" val="114276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566F085-151E-471B-8AF3-123141CE2275}"/>
              </a:ext>
            </a:extLst>
          </p:cNvPr>
          <p:cNvSpPr>
            <a:spLocks noGrp="1"/>
          </p:cNvSpPr>
          <p:nvPr>
            <p:ph type="title"/>
          </p:nvPr>
        </p:nvSpPr>
        <p:spPr/>
        <p:txBody>
          <a:bodyPr/>
          <a:lstStyle/>
          <a:p>
            <a:r>
              <a:rPr kumimoji="0" lang="ar-EG" sz="2800" b="1" i="0" u="none" strike="noStrike" kern="1200" cap="none" spc="0" normalizeH="0" baseline="0" noProof="0" dirty="0">
                <a:ln>
                  <a:noFill/>
                </a:ln>
                <a:effectLst/>
                <a:uLnTx/>
                <a:uFillTx/>
                <a:latin typeface="Verdana"/>
                <a:ea typeface="+mn-ea"/>
                <a:cs typeface="+mn-cs"/>
              </a:rPr>
              <a:t>دليل استيفاء معايير الاعتماد البرامجي 2018</a:t>
            </a:r>
            <a:endParaRPr lang="ar-EG" dirty="0"/>
          </a:p>
        </p:txBody>
      </p:sp>
      <p:pic>
        <p:nvPicPr>
          <p:cNvPr id="5" name="صورة 4">
            <a:extLst>
              <a:ext uri="{FF2B5EF4-FFF2-40B4-BE49-F238E27FC236}">
                <a16:creationId xmlns:a16="http://schemas.microsoft.com/office/drawing/2014/main" xmlns="" id="{496CBEFD-398C-4271-A44D-AE46826D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28750"/>
            <a:ext cx="7819838" cy="5048250"/>
          </a:xfrm>
          <a:prstGeom prst="rect">
            <a:avLst/>
          </a:prstGeom>
        </p:spPr>
      </p:pic>
    </p:spTree>
    <p:extLst>
      <p:ext uri="{BB962C8B-B14F-4D97-AF65-F5344CB8AC3E}">
        <p14:creationId xmlns:p14="http://schemas.microsoft.com/office/powerpoint/2010/main" val="2103687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3B403F9-C0BD-49C0-AA2B-23DCB2C88EDE}"/>
              </a:ext>
            </a:extLst>
          </p:cNvPr>
          <p:cNvSpPr>
            <a:spLocks noGrp="1"/>
          </p:cNvSpPr>
          <p:nvPr>
            <p:ph type="title"/>
          </p:nvPr>
        </p:nvSpPr>
        <p:spPr/>
        <p:txBody>
          <a:bodyPr/>
          <a:lstStyle/>
          <a:p>
            <a:r>
              <a:rPr kumimoji="0" lang="ar-EG" sz="2800" b="1" i="0" u="none" strike="noStrike" kern="1200" cap="none" spc="0" normalizeH="0" baseline="0" noProof="0" dirty="0">
                <a:ln>
                  <a:noFill/>
                </a:ln>
                <a:effectLst/>
                <a:uLnTx/>
                <a:uFillTx/>
                <a:latin typeface="Verdana"/>
                <a:ea typeface="+mn-ea"/>
                <a:cs typeface="+mn-cs"/>
              </a:rPr>
              <a:t>الاطار الزمني لاستيفاء معايير الاعتماد البرامجي.</a:t>
            </a:r>
            <a:endParaRPr lang="ar-EG" dirty="0"/>
          </a:p>
        </p:txBody>
      </p:sp>
      <p:pic>
        <p:nvPicPr>
          <p:cNvPr id="5" name="عنصر نائب للمحتوى 4">
            <a:extLst>
              <a:ext uri="{FF2B5EF4-FFF2-40B4-BE49-F238E27FC236}">
                <a16:creationId xmlns:a16="http://schemas.microsoft.com/office/drawing/2014/main" xmlns="" id="{EE4F3549-0B62-40A3-9785-38E52D93B7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1" y="1331522"/>
            <a:ext cx="8240538" cy="4194956"/>
          </a:xfrm>
        </p:spPr>
      </p:pic>
    </p:spTree>
    <p:extLst>
      <p:ext uri="{BB962C8B-B14F-4D97-AF65-F5344CB8AC3E}">
        <p14:creationId xmlns:p14="http://schemas.microsoft.com/office/powerpoint/2010/main" val="2402238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3F40467-0947-4955-BD97-DCCE6A002C8A}"/>
              </a:ext>
            </a:extLst>
          </p:cNvPr>
          <p:cNvSpPr>
            <a:spLocks noGrp="1"/>
          </p:cNvSpPr>
          <p:nvPr>
            <p:ph type="title"/>
          </p:nvPr>
        </p:nvSpPr>
        <p:spPr/>
        <p:txBody>
          <a:bodyPr/>
          <a:lstStyle/>
          <a:p>
            <a:r>
              <a:rPr lang="ar-EG" b="1" dirty="0"/>
              <a:t>الاعتمادات البرامجية بجامعة الجوف</a:t>
            </a:r>
          </a:p>
        </p:txBody>
      </p:sp>
      <p:sp>
        <p:nvSpPr>
          <p:cNvPr id="3" name="عنصر نائب للمحتوى 2">
            <a:extLst>
              <a:ext uri="{FF2B5EF4-FFF2-40B4-BE49-F238E27FC236}">
                <a16:creationId xmlns:a16="http://schemas.microsoft.com/office/drawing/2014/main" xmlns="" id="{05967648-4897-47AB-9CC5-FC13AE903093}"/>
              </a:ext>
            </a:extLst>
          </p:cNvPr>
          <p:cNvSpPr>
            <a:spLocks noGrp="1"/>
          </p:cNvSpPr>
          <p:nvPr>
            <p:ph idx="1"/>
          </p:nvPr>
        </p:nvSpPr>
        <p:spPr/>
        <p:txBody>
          <a:bodyPr/>
          <a:lstStyle/>
          <a:p>
            <a:pPr algn="just"/>
            <a:r>
              <a:rPr lang="ar-EG" dirty="0"/>
              <a:t>كما تسعي جامعة الجوف بتوجيه من سعادة رئيس الجامعة الأستاذ الدكتور محمد بن عبد الله الشايع الي تأهيل و اعتماد عدد 20 برنامج لمرحلة البكالوريوس و 11 برنامج للدراسات العليا (الماجستير).</a:t>
            </a:r>
          </a:p>
          <a:p>
            <a:pPr algn="just"/>
            <a:endParaRPr lang="ar-EG" dirty="0"/>
          </a:p>
        </p:txBody>
      </p:sp>
    </p:spTree>
    <p:extLst>
      <p:ext uri="{BB962C8B-B14F-4D97-AF65-F5344CB8AC3E}">
        <p14:creationId xmlns:p14="http://schemas.microsoft.com/office/powerpoint/2010/main" val="2704483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WordArt 6">
            <a:extLst>
              <a:ext uri="{FF2B5EF4-FFF2-40B4-BE49-F238E27FC236}">
                <a16:creationId xmlns:a16="http://schemas.microsoft.com/office/drawing/2014/main" xmlns="" id="{FBAC9E1B-0AA6-4875-8952-7A7C33E4E12D}"/>
              </a:ext>
            </a:extLst>
          </p:cNvPr>
          <p:cNvSpPr>
            <a:spLocks noChangeArrowheads="1" noChangeShapeType="1" noTextEdit="1"/>
          </p:cNvSpPr>
          <p:nvPr/>
        </p:nvSpPr>
        <p:spPr bwMode="gray">
          <a:xfrm>
            <a:off x="3581400" y="3429000"/>
            <a:ext cx="4343400" cy="609600"/>
          </a:xfrm>
          <a:prstGeom prst="rect">
            <a:avLst/>
          </a:prstGeom>
        </p:spPr>
        <p:txBody>
          <a:bodyPr wrap="none" fromWordArt="1">
            <a:prstTxWarp prst="textDeflate">
              <a:avLst>
                <a:gd name="adj" fmla="val 0"/>
              </a:avLst>
            </a:prstTxWarp>
          </a:bodyPr>
          <a:lstStyle/>
          <a:p>
            <a:pPr algn="ctr"/>
            <a:r>
              <a:rPr lang="ar-EG" sz="3600" b="1" kern="10" dirty="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cs typeface="Arial" panose="020B0604020202020204" pitchFamily="34" charset="0"/>
              </a:rPr>
              <a:t>شكرا لحسن الاستماع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500" fill="hold"/>
                                        <p:tgtEl>
                                          <p:spTgt spid="86022"/>
                                        </p:tgtEl>
                                        <p:attrNameLst>
                                          <p:attrName>ppt_w</p:attrName>
                                        </p:attrNameLst>
                                      </p:cBhvr>
                                      <p:tavLst>
                                        <p:tav tm="0">
                                          <p:val>
                                            <p:fltVal val="0"/>
                                          </p:val>
                                        </p:tav>
                                        <p:tav tm="100000">
                                          <p:val>
                                            <p:strVal val="#ppt_w"/>
                                          </p:val>
                                        </p:tav>
                                      </p:tavLst>
                                    </p:anim>
                                    <p:anim calcmode="lin" valueType="num">
                                      <p:cBhvr>
                                        <p:cTn id="8" dur="500" fill="hold"/>
                                        <p:tgtEl>
                                          <p:spTgt spid="86022"/>
                                        </p:tgtEl>
                                        <p:attrNameLst>
                                          <p:attrName>ppt_h</p:attrName>
                                        </p:attrNameLst>
                                      </p:cBhvr>
                                      <p:tavLst>
                                        <p:tav tm="0">
                                          <p:val>
                                            <p:fltVal val="0"/>
                                          </p:val>
                                        </p:tav>
                                        <p:tav tm="100000">
                                          <p:val>
                                            <p:strVal val="#ppt_h"/>
                                          </p:val>
                                        </p:tav>
                                      </p:tavLst>
                                    </p:anim>
                                    <p:animEffect transition="in" filter="fade">
                                      <p:cBhvr>
                                        <p:cTn id="9"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57E2948-4979-4C49-AE34-774F73822EDF}"/>
              </a:ext>
            </a:extLst>
          </p:cNvPr>
          <p:cNvSpPr>
            <a:spLocks noGrp="1"/>
          </p:cNvSpPr>
          <p:nvPr>
            <p:ph type="title"/>
          </p:nvPr>
        </p:nvSpPr>
        <p:spPr/>
        <p:txBody>
          <a:bodyPr/>
          <a:lstStyle/>
          <a:p>
            <a:r>
              <a:rPr lang="ar-EG" b="1" dirty="0"/>
              <a:t>تعريف بالجودة </a:t>
            </a:r>
            <a:r>
              <a:rPr lang="en-US" b="1" dirty="0"/>
              <a:t>Quality</a:t>
            </a:r>
            <a:r>
              <a:rPr lang="ar-EG" b="1" dirty="0"/>
              <a:t> (تعريف كروس).</a:t>
            </a:r>
          </a:p>
        </p:txBody>
      </p:sp>
      <p:sp>
        <p:nvSpPr>
          <p:cNvPr id="3" name="عنصر نائب للمحتوى 2">
            <a:extLst>
              <a:ext uri="{FF2B5EF4-FFF2-40B4-BE49-F238E27FC236}">
                <a16:creationId xmlns:a16="http://schemas.microsoft.com/office/drawing/2014/main" xmlns="" id="{D40EFD4B-C1C7-45C6-BCF3-71B6D6AF2627}"/>
              </a:ext>
            </a:extLst>
          </p:cNvPr>
          <p:cNvSpPr>
            <a:spLocks noGrp="1"/>
          </p:cNvSpPr>
          <p:nvPr>
            <p:ph idx="1"/>
          </p:nvPr>
        </p:nvSpPr>
        <p:spPr/>
        <p:txBody>
          <a:bodyPr/>
          <a:lstStyle/>
          <a:p>
            <a:pPr marL="115888" indent="0">
              <a:buNone/>
            </a:pPr>
            <a:r>
              <a:rPr lang="ar-EG" dirty="0"/>
              <a:t>يمكن تعريف الجودة بانها نظام يسمح بالتالي:</a:t>
            </a:r>
          </a:p>
          <a:p>
            <a:pPr marL="115888" indent="0">
              <a:buNone/>
            </a:pPr>
            <a:endParaRPr lang="ar-EG" dirty="0"/>
          </a:p>
          <a:p>
            <a:pPr marL="630238" indent="-514350"/>
            <a:r>
              <a:rPr lang="ar-EG" dirty="0"/>
              <a:t>أداء الشيء الصحيح بطريقة صحيحة من اول مرة مع إيجاد فرصة للتحسين المستمر.</a:t>
            </a:r>
          </a:p>
          <a:p>
            <a:pPr marL="630238" indent="-514350"/>
            <a:r>
              <a:rPr lang="ar-EG" dirty="0"/>
              <a:t>التطابق مع احتياجات المنتفع بصورة تماثل توقعاته او تفوقها.</a:t>
            </a:r>
          </a:p>
        </p:txBody>
      </p:sp>
    </p:spTree>
    <p:extLst>
      <p:ext uri="{BB962C8B-B14F-4D97-AF65-F5344CB8AC3E}">
        <p14:creationId xmlns:p14="http://schemas.microsoft.com/office/powerpoint/2010/main" val="286406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4B2402B-1A3D-41F9-AD72-6D25FDCFFB64}"/>
              </a:ext>
            </a:extLst>
          </p:cNvPr>
          <p:cNvSpPr>
            <a:spLocks noGrp="1"/>
          </p:cNvSpPr>
          <p:nvPr>
            <p:ph type="title"/>
          </p:nvPr>
        </p:nvSpPr>
        <p:spPr/>
        <p:txBody>
          <a:bodyPr/>
          <a:lstStyle/>
          <a:p>
            <a:r>
              <a:rPr lang="ar-EG" b="1" dirty="0"/>
              <a:t>تعريف الاعتماد الاكاديمي</a:t>
            </a:r>
          </a:p>
        </p:txBody>
      </p:sp>
      <p:sp>
        <p:nvSpPr>
          <p:cNvPr id="3" name="عنصر نائب للمحتوى 2">
            <a:extLst>
              <a:ext uri="{FF2B5EF4-FFF2-40B4-BE49-F238E27FC236}">
                <a16:creationId xmlns:a16="http://schemas.microsoft.com/office/drawing/2014/main" xmlns="" id="{2EFB1B7F-514E-40ED-BD6B-757E866AC4DF}"/>
              </a:ext>
            </a:extLst>
          </p:cNvPr>
          <p:cNvSpPr>
            <a:spLocks noGrp="1"/>
          </p:cNvSpPr>
          <p:nvPr>
            <p:ph idx="1"/>
          </p:nvPr>
        </p:nvSpPr>
        <p:spPr/>
        <p:txBody>
          <a:bodyPr/>
          <a:lstStyle/>
          <a:p>
            <a:pPr marL="0" indent="0">
              <a:buNone/>
            </a:pPr>
            <a:r>
              <a:rPr lang="ar-EG" sz="2400" dirty="0"/>
              <a:t>يمكن تعريف الاعتماد الاكاديمي</a:t>
            </a:r>
            <a:r>
              <a:rPr lang="en-US" sz="2400" dirty="0"/>
              <a:t>Accreditation Academic </a:t>
            </a:r>
            <a:r>
              <a:rPr lang="ar-EG" sz="2400" dirty="0"/>
              <a:t>:</a:t>
            </a:r>
          </a:p>
          <a:p>
            <a:pPr marL="0" indent="0">
              <a:buNone/>
            </a:pPr>
            <a:endParaRPr lang="ar-EG" sz="2400" dirty="0"/>
          </a:p>
          <a:p>
            <a:pPr algn="just"/>
            <a:r>
              <a:rPr lang="ar-EG" sz="2400" dirty="0"/>
              <a:t>يشير الاعتماد إلى أنه طريقة أو مجموعة إجراءات يتم من خلالها وبها إعطاء تقييم شامل للمؤسسة التعليمية يتبين من خلاله نقاط القوة والضعف التي توجد فيها، مما يترتب عليه إعطاء حكم حول أهلية وكفاءة هذه المؤسسة.</a:t>
            </a:r>
          </a:p>
          <a:p>
            <a:pPr algn="just"/>
            <a:endParaRPr lang="ar-EG" sz="2400" dirty="0"/>
          </a:p>
          <a:p>
            <a:pPr algn="just"/>
            <a:r>
              <a:rPr lang="ar-EG" sz="2400" dirty="0"/>
              <a:t>هو عملية تقويم واعتراف واجازة ببرنامج تعليمي تقوم به مؤسسة </a:t>
            </a:r>
            <a:r>
              <a:rPr lang="ar-EG" sz="2400" dirty="0" err="1"/>
              <a:t>أوهيئة</a:t>
            </a:r>
            <a:r>
              <a:rPr lang="ar-EG" sz="2400" dirty="0"/>
              <a:t> علمية متخصصة وتقر بأن البرنامج يحقق أو يصل إلى الحد الأدنى من معايير الكفاءة والجودة الموضوعة سلفاً من قبل الهيئة أو المنظمة.</a:t>
            </a:r>
          </a:p>
          <a:p>
            <a:pPr algn="just"/>
            <a:endParaRPr lang="ar-EG" sz="2400" dirty="0"/>
          </a:p>
          <a:p>
            <a:pPr algn="just"/>
            <a:r>
              <a:rPr lang="ar-EG" sz="2400" dirty="0"/>
              <a:t>والهدف الأساسي من الاعتماد هو طمأنة الرأي العام بأن البرامج التعليمية ومخرجاتها ذات كفاءة ومهارة تحقق طموحاته وتطلعاته في الحصول على موارد بشرية مؤهلة تأهيلاً عالياً لمزاولة المهنة بنجاح.</a:t>
            </a:r>
          </a:p>
          <a:p>
            <a:endParaRPr lang="ar-EG" sz="2400" dirty="0"/>
          </a:p>
        </p:txBody>
      </p:sp>
    </p:spTree>
    <p:extLst>
      <p:ext uri="{BB962C8B-B14F-4D97-AF65-F5344CB8AC3E}">
        <p14:creationId xmlns:p14="http://schemas.microsoft.com/office/powerpoint/2010/main" val="190318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E23AFBA-0FB6-4B55-BE8C-25496262797F}"/>
              </a:ext>
            </a:extLst>
          </p:cNvPr>
          <p:cNvSpPr>
            <a:spLocks noGrp="1"/>
          </p:cNvSpPr>
          <p:nvPr>
            <p:ph type="title"/>
          </p:nvPr>
        </p:nvSpPr>
        <p:spPr/>
        <p:txBody>
          <a:bodyPr/>
          <a:lstStyle/>
          <a:p>
            <a:r>
              <a:rPr lang="ar-EG" b="1" dirty="0"/>
              <a:t>تحقيق الجودة في مؤسسات التعليم العالي</a:t>
            </a:r>
          </a:p>
        </p:txBody>
      </p:sp>
      <p:sp>
        <p:nvSpPr>
          <p:cNvPr id="3" name="عنصر نائب للمحتوى 2">
            <a:extLst>
              <a:ext uri="{FF2B5EF4-FFF2-40B4-BE49-F238E27FC236}">
                <a16:creationId xmlns:a16="http://schemas.microsoft.com/office/drawing/2014/main" xmlns="" id="{099DB07E-0315-4AB3-96CF-C70BD7F2075B}"/>
              </a:ext>
            </a:extLst>
          </p:cNvPr>
          <p:cNvSpPr>
            <a:spLocks noGrp="1"/>
          </p:cNvSpPr>
          <p:nvPr>
            <p:ph idx="1"/>
          </p:nvPr>
        </p:nvSpPr>
        <p:spPr/>
        <p:txBody>
          <a:bodyPr/>
          <a:lstStyle/>
          <a:p>
            <a:endParaRPr lang="ar-EG" dirty="0"/>
          </a:p>
          <a:p>
            <a:r>
              <a:rPr lang="ar-EG" dirty="0"/>
              <a:t>و لضمان وجود نظام لتحقيق الجودة في مؤسسات التعليم العالي كان لابد من:</a:t>
            </a:r>
          </a:p>
          <a:p>
            <a:pPr marL="1082675" indent="-514350" algn="just">
              <a:buFont typeface="+mj-lt"/>
              <a:buAutoNum type="arabicPeriod"/>
            </a:pPr>
            <a:r>
              <a:rPr lang="ar-EG" dirty="0"/>
              <a:t>انشاء نظام مؤسسي لتوكيد الجودة داخل مؤسسات التعليم العالي سواء علي مستوي المؤسسة ككل او علي مستوي البرامج الاكاديمية.</a:t>
            </a:r>
          </a:p>
          <a:p>
            <a:pPr marL="1082675" indent="-514350" algn="just">
              <a:buFont typeface="+mj-lt"/>
              <a:buAutoNum type="arabicPeriod"/>
            </a:pPr>
            <a:r>
              <a:rPr lang="ar-EG" dirty="0"/>
              <a:t>نظام قومي لتوكيد الجودة والاعتماد من خارج المؤسسات التعليمية يضمن تحقيق الحد الأدنى من متطلبات الجودة.</a:t>
            </a:r>
          </a:p>
        </p:txBody>
      </p:sp>
    </p:spTree>
    <p:extLst>
      <p:ext uri="{BB962C8B-B14F-4D97-AF65-F5344CB8AC3E}">
        <p14:creationId xmlns:p14="http://schemas.microsoft.com/office/powerpoint/2010/main" val="421465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514350" indent="-514350">
              <a:buFont typeface="+mj-lt"/>
              <a:buAutoNum type="arabicPeriod"/>
            </a:pPr>
            <a:r>
              <a:rPr lang="ar-EG" dirty="0"/>
              <a:t>توكيد الجودة:</a:t>
            </a:r>
          </a:p>
          <a:p>
            <a:pPr marL="0" indent="0" algn="just">
              <a:buNone/>
            </a:pPr>
            <a:r>
              <a:rPr lang="ar-EG" b="1" i="0" dirty="0">
                <a:solidFill>
                  <a:srgbClr val="000000"/>
                </a:solidFill>
                <a:effectLst/>
                <a:latin typeface="Tahoma" panose="020B0604030504040204" pitchFamily="34" charset="0"/>
              </a:rPr>
              <a:t>هي الأنظمة والعمليات التي تتبعها هيئة ما للتأكد من أن المعايير الأكاديمية معروفة ويتم تحقيقها، طبقا للرسالة المعلنة، وتتفق مع المعايير القومية والعالمية، وكذلك التأكد من أن جودة فرص التعلم وجودة الأبحاث وجودة المشاركة المجتمعية مناسبة وتتوافق مع توقعات المستفيدين من الخدمة.</a:t>
            </a:r>
            <a:endParaRPr lang="ar-EG" b="0" i="0" dirty="0">
              <a:solidFill>
                <a:srgbClr val="000000"/>
              </a:solidFill>
              <a:effectLst/>
              <a:latin typeface="Times New Roman" panose="02020603050405020304" pitchFamily="18" charset="0"/>
            </a:endParaRPr>
          </a:p>
          <a:p>
            <a:pPr marL="514350" indent="-514350">
              <a:buFont typeface="+mj-lt"/>
              <a:buAutoNum type="arabicPeriod" startAt="2"/>
            </a:pPr>
            <a:r>
              <a:rPr lang="ar-EG" i="0" dirty="0">
                <a:effectLst/>
                <a:latin typeface="Times New Roman" panose="02020603050405020304" pitchFamily="18" charset="0"/>
              </a:rPr>
              <a:t> النظام الداخلي لتوكيد الجودة:</a:t>
            </a:r>
          </a:p>
          <a:p>
            <a:pPr marL="0" indent="0" algn="just">
              <a:buNone/>
            </a:pPr>
            <a:r>
              <a:rPr lang="ar-EG" i="0" dirty="0">
                <a:solidFill>
                  <a:srgbClr val="000000"/>
                </a:solidFill>
                <a:effectLst/>
                <a:latin typeface="Times New Roman" panose="02020603050405020304" pitchFamily="18" charset="0"/>
              </a:rPr>
              <a:t>هو النظام الذي تضعه المؤسسة لنفسها لتوكيد وتعزيز جودة المؤسسة وبرامجها التعليمية من خلال وضع نظم لمتابعة وتقييم الأداء وتحديد نقاط الضعف والقوة وتقديم خطط التحسين وتحديد أولويات لتنفيذ.</a:t>
            </a:r>
          </a:p>
          <a:p>
            <a:pPr marL="514350" indent="-514350">
              <a:buFont typeface="+mj-lt"/>
              <a:buAutoNum type="arabicPeriod" startAt="2"/>
            </a:pPr>
            <a:endParaRPr lang="ar-EG" i="0" dirty="0">
              <a:solidFill>
                <a:srgbClr val="000000"/>
              </a:solidFill>
              <a:effectLst/>
              <a:latin typeface="Times New Roman" panose="02020603050405020304" pitchFamily="18" charset="0"/>
            </a:endParaRPr>
          </a:p>
          <a:p>
            <a:pPr marL="514350" indent="-514350">
              <a:buFont typeface="+mj-lt"/>
              <a:buAutoNum type="arabicPeriod" startAt="2"/>
            </a:pPr>
            <a:endParaRPr lang="ar-EG" i="0" dirty="0">
              <a:solidFill>
                <a:srgbClr val="000000"/>
              </a:solidFill>
              <a:effectLst/>
              <a:latin typeface="Times New Roman" panose="02020603050405020304" pitchFamily="18" charset="0"/>
            </a:endParaRPr>
          </a:p>
          <a:p>
            <a:pPr marL="514350" indent="-514350">
              <a:buFont typeface="+mj-lt"/>
              <a:buAutoNum type="arabicPeriod" startAt="2"/>
            </a:pPr>
            <a:endParaRPr lang="ar-EG" dirty="0"/>
          </a:p>
          <a:p>
            <a:pPr marL="514350" indent="-514350">
              <a:buFont typeface="+mj-lt"/>
              <a:buAutoNum type="arabicPeriod" startAt="2"/>
            </a:pPr>
            <a:endParaRPr lang="ar-EG" dirty="0"/>
          </a:p>
        </p:txBody>
      </p:sp>
    </p:spTree>
    <p:extLst>
      <p:ext uri="{BB962C8B-B14F-4D97-AF65-F5344CB8AC3E}">
        <p14:creationId xmlns:p14="http://schemas.microsoft.com/office/powerpoint/2010/main" val="326705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514350" indent="-514350">
              <a:buFont typeface="+mj-lt"/>
              <a:buAutoNum type="arabicPeriod" startAt="3"/>
            </a:pPr>
            <a:r>
              <a:rPr lang="ar-EG" dirty="0"/>
              <a:t>المؤسسة </a:t>
            </a:r>
            <a:r>
              <a:rPr lang="en-US" dirty="0"/>
              <a:t>Institution</a:t>
            </a:r>
          </a:p>
          <a:p>
            <a:pPr marL="514350" indent="0">
              <a:buNone/>
            </a:pPr>
            <a:r>
              <a:rPr lang="ar-EG" dirty="0"/>
              <a:t>يقصد بها كل مؤسسة تعليمية أو حكومية أو خاصة تقدم برامج دراسية منظمة بعد الحصول على الشهادة الثانوية العامة وتهدف إلى منح درجة علمية.</a:t>
            </a:r>
          </a:p>
          <a:p>
            <a:pPr marL="514350" indent="0">
              <a:buNone/>
            </a:pPr>
            <a:endParaRPr lang="ar-EG" dirty="0"/>
          </a:p>
          <a:p>
            <a:pPr marL="630238" indent="-630238">
              <a:buNone/>
            </a:pPr>
            <a:r>
              <a:rPr lang="ar-EG" dirty="0"/>
              <a:t>4. الرؤية </a:t>
            </a:r>
            <a:r>
              <a:rPr lang="en-US" dirty="0"/>
              <a:t>Vision</a:t>
            </a:r>
            <a:endParaRPr lang="ar-EG" dirty="0"/>
          </a:p>
          <a:p>
            <a:pPr marL="514350" indent="0" algn="just">
              <a:buNone/>
            </a:pPr>
            <a:r>
              <a:rPr lang="ar-EG" dirty="0"/>
              <a:t>عبارة أو فقرة مختصرة تصف التطلعات المستقبلية للمؤسسة التعليمية أو المنظمة وتود أن تصل إليها. وهي تمثل ما تتمنى المؤسسة أن تصبح عليه في المستقبل، صورة المؤسسة وطموحها وأهدافها على المدى الطويل.</a:t>
            </a:r>
          </a:p>
        </p:txBody>
      </p:sp>
    </p:spTree>
    <p:extLst>
      <p:ext uri="{BB962C8B-B14F-4D97-AF65-F5344CB8AC3E}">
        <p14:creationId xmlns:p14="http://schemas.microsoft.com/office/powerpoint/2010/main" val="294180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514350" indent="-514350">
              <a:buFont typeface="+mj-lt"/>
              <a:buAutoNum type="arabicPeriod" startAt="5"/>
            </a:pPr>
            <a:r>
              <a:rPr lang="ar-EG" dirty="0"/>
              <a:t>الرسالة </a:t>
            </a:r>
            <a:r>
              <a:rPr lang="en-US" dirty="0"/>
              <a:t>Mission</a:t>
            </a:r>
            <a:endParaRPr lang="ar-EG" dirty="0"/>
          </a:p>
          <a:p>
            <a:pPr marL="461963" indent="-461963" algn="just">
              <a:buNone/>
            </a:pPr>
            <a:r>
              <a:rPr lang="ar-EG" sz="2700" dirty="0"/>
              <a:t>عبارة أو فقرة مختصرة تشير إلى الخدمات الرئيسة التي تقدمها سواء كانت تعليمية أو غيرها والفئة المستهدفة وكيفية تقديم هذه الخدمات. ونص الرسالة يصف العمل الذي تؤديه المؤسسة، ويجيب ضمنياً على التساؤلات التالية: ما هي الخدمات الرئيسية للمؤسسة؟ من هو عميلها؟ وكيف تقوم الخدمة؟</a:t>
            </a:r>
          </a:p>
          <a:p>
            <a:pPr marL="630238" indent="-630238">
              <a:buNone/>
            </a:pPr>
            <a:r>
              <a:rPr lang="ar-EG" sz="2700" dirty="0"/>
              <a:t>6. إدارة الجودة الشاملة </a:t>
            </a:r>
            <a:r>
              <a:rPr lang="en-US" sz="2700" dirty="0"/>
              <a:t>Total Quality Management</a:t>
            </a:r>
          </a:p>
          <a:p>
            <a:pPr marL="630238" indent="-630238" algn="just">
              <a:buNone/>
            </a:pPr>
            <a:r>
              <a:rPr lang="ar-EG" sz="2700" dirty="0"/>
              <a:t>وهي أسلوب شامل يهدف إلى تحقيق رضا المستفيد وتوقعاته. بحيث يتعاون جميع أفراد المؤسسة باستمرار في جهود تحسين جودة العمليات والنواتج. ويهدف إلى تطوير نشاط المؤسسة باستخدام أساليب تحليلية واحصائية متطورة ومتنوعة للحصول على أفضل النتائج واشراك جميع عناصر المنظومة وادارتها بما يحقق الجودة المطلوبة في العمل المؤسسي وارضاء المستفيدين.</a:t>
            </a:r>
          </a:p>
        </p:txBody>
      </p:sp>
    </p:spTree>
    <p:extLst>
      <p:ext uri="{BB962C8B-B14F-4D97-AF65-F5344CB8AC3E}">
        <p14:creationId xmlns:p14="http://schemas.microsoft.com/office/powerpoint/2010/main" val="358264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ADE695-A368-4398-8784-5E75E71AF77F}"/>
              </a:ext>
            </a:extLst>
          </p:cNvPr>
          <p:cNvSpPr>
            <a:spLocks noGrp="1"/>
          </p:cNvSpPr>
          <p:nvPr>
            <p:ph type="title"/>
          </p:nvPr>
        </p:nvSpPr>
        <p:spPr/>
        <p:txBody>
          <a:bodyPr/>
          <a:lstStyle/>
          <a:p>
            <a:r>
              <a:rPr lang="ar-EG" b="1" dirty="0"/>
              <a:t>مصطلحات الجودة و الاعتماد الاكاديمي </a:t>
            </a:r>
          </a:p>
        </p:txBody>
      </p:sp>
      <p:sp>
        <p:nvSpPr>
          <p:cNvPr id="3" name="عنصر نائب للمحتوى 2">
            <a:extLst>
              <a:ext uri="{FF2B5EF4-FFF2-40B4-BE49-F238E27FC236}">
                <a16:creationId xmlns:a16="http://schemas.microsoft.com/office/drawing/2014/main" xmlns="" id="{4DB45521-F4D5-45A4-BFAE-68BB299DCF3B}"/>
              </a:ext>
            </a:extLst>
          </p:cNvPr>
          <p:cNvSpPr>
            <a:spLocks noGrp="1"/>
          </p:cNvSpPr>
          <p:nvPr>
            <p:ph idx="1"/>
          </p:nvPr>
        </p:nvSpPr>
        <p:spPr/>
        <p:txBody>
          <a:bodyPr/>
          <a:lstStyle/>
          <a:p>
            <a:pPr marL="514350" indent="-514350">
              <a:buFont typeface="+mj-lt"/>
              <a:buAutoNum type="arabicPeriod" startAt="7"/>
            </a:pPr>
            <a:r>
              <a:rPr lang="ar-EG" dirty="0"/>
              <a:t>المعايير </a:t>
            </a:r>
            <a:r>
              <a:rPr lang="en-US" dirty="0"/>
              <a:t>Criterion</a:t>
            </a:r>
          </a:p>
          <a:p>
            <a:pPr marL="514350" indent="-514350">
              <a:buNone/>
            </a:pPr>
            <a:r>
              <a:rPr lang="ar-EG" dirty="0"/>
              <a:t>هي وسيلة للحكم على شيء ما. والمعيار صفة أو قاعدة تستخدم لتقييم أو تعريف أو تصنيف شيء ما، وهو أيضاً مستوى للتقييم.</a:t>
            </a:r>
          </a:p>
          <a:p>
            <a:pPr marL="0" indent="0">
              <a:buNone/>
            </a:pPr>
            <a:endParaRPr lang="ar-EG" sz="2700" dirty="0"/>
          </a:p>
          <a:p>
            <a:pPr marL="0" indent="0">
              <a:buNone/>
            </a:pPr>
            <a:r>
              <a:rPr lang="ar-EG" sz="2700" dirty="0"/>
              <a:t>8. المعايير القياسية </a:t>
            </a:r>
            <a:r>
              <a:rPr lang="en-US" sz="2700" dirty="0"/>
              <a:t>Standards</a:t>
            </a:r>
          </a:p>
          <a:p>
            <a:pPr marL="461963" indent="-461963" algn="just">
              <a:buNone/>
            </a:pPr>
            <a:r>
              <a:rPr lang="ar-EG" sz="2700" dirty="0"/>
              <a:t>هي معايير للمقارنة تستعمل لوضع أهداف وتقييم الانجاز وقد تكون هذه المعايير عبارة عن المستويات الحالية للإنجاز في المؤسسة (مثلاً نسبة للطلاب الذين أتموا دراسة برنامج ما) وقد تكون هذه المعايير أيضاً عبارة عن مستويات تضعها إحدى الجهات الخارجية أو مستويات انجاز في مؤسسة أخرى يتم اختيارها للمقارنة (مثلاً عدد نشرات البحوث التي قام بها كل عضو هيئة تدريس في جامعة معينة).</a:t>
            </a:r>
          </a:p>
        </p:txBody>
      </p:sp>
    </p:spTree>
    <p:extLst>
      <p:ext uri="{BB962C8B-B14F-4D97-AF65-F5344CB8AC3E}">
        <p14:creationId xmlns:p14="http://schemas.microsoft.com/office/powerpoint/2010/main" val="3582240500"/>
      </p:ext>
    </p:extLst>
  </p:cSld>
  <p:clrMapOvr>
    <a:masterClrMapping/>
  </p:clrMapOvr>
</p:sld>
</file>

<file path=ppt/theme/theme1.xml><?xml version="1.0" encoding="utf-8"?>
<a:theme xmlns:a="http://schemas.openxmlformats.org/drawingml/2006/main"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cdb2004146l</Template>
  <TotalTime>190</TotalTime>
  <Words>1727</Words>
  <Application>Microsoft Office PowerPoint</Application>
  <PresentationFormat>عرض على الشاشة (3:4)‏</PresentationFormat>
  <Paragraphs>156</Paragraphs>
  <Slides>29</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29</vt:i4>
      </vt:variant>
    </vt:vector>
  </HeadingPairs>
  <TitlesOfParts>
    <vt:vector size="39" baseType="lpstr">
      <vt:lpstr>Gulim</vt:lpstr>
      <vt:lpstr>AL-Mohanad art</vt:lpstr>
      <vt:lpstr>Arial</vt:lpstr>
      <vt:lpstr>MCS Diwany1 S_U normal.</vt:lpstr>
      <vt:lpstr>Tahoma</vt:lpstr>
      <vt:lpstr>Times New Roman</vt:lpstr>
      <vt:lpstr>Verdana</vt:lpstr>
      <vt:lpstr>Wingdings</vt:lpstr>
      <vt:lpstr>Wingdings 2</vt:lpstr>
      <vt:lpstr>sample</vt:lpstr>
      <vt:lpstr>الجودة و الاعتماد الاكاديمي بجامعة الجوف</vt:lpstr>
      <vt:lpstr>الجودة حياة</vt:lpstr>
      <vt:lpstr>تعريف بالجودة Quality (تعريف كروس).</vt:lpstr>
      <vt:lpstr>تعريف الاعتماد الاكاديمي</vt:lpstr>
      <vt:lpstr>تحقيق الجودة في مؤسسات التعليم العالي</vt:lpstr>
      <vt:lpstr>مصطلحات الجودة و الاعتماد الاكاديمي </vt:lpstr>
      <vt:lpstr>مصطلحات الجودة و الاعتماد الاكاديمي </vt:lpstr>
      <vt:lpstr>مصطلحات الجودة و الاعتماد الاكاديمي </vt:lpstr>
      <vt:lpstr>مصطلحات الجودة و الاعتماد الاكاديمي </vt:lpstr>
      <vt:lpstr>مصطلحات الجودة و الاعتماد الاكاديمي </vt:lpstr>
      <vt:lpstr>مصطلحات الجودة و الاعتماد الاكاديمي </vt:lpstr>
      <vt:lpstr>مصطلحات الجودة و الاعتماد الاكاديمي </vt:lpstr>
      <vt:lpstr>رسالة و رؤية جامعة الجوف</vt:lpstr>
      <vt:lpstr>أنواع الاعتماد الاكاديمي</vt:lpstr>
      <vt:lpstr>المركز الوطني للتقويم والاعتماد الاكاديمي</vt:lpstr>
      <vt:lpstr> خطوات الاعتماد المؤسسي</vt:lpstr>
      <vt:lpstr> معايير الاعتماد المؤسسي المطورة إصدار 2018</vt:lpstr>
      <vt:lpstr>نماذج هيئة تقويم التعليم و التدريب للاعتماد المؤسسي</vt:lpstr>
      <vt:lpstr> خطوات الاعتماد البرامجي</vt:lpstr>
      <vt:lpstr> معايير الاعتماد البرامجي المطورة إصدار 2018</vt:lpstr>
      <vt:lpstr>نماذج هيئة تقويم التعليم و التدريب للاعتماد البرامجي</vt:lpstr>
      <vt:lpstr>مبادئ نظام إدارة الجودة) دورة التحسين المستمر( </vt:lpstr>
      <vt:lpstr>الاعتماد المؤسسي بجامعة الجوف</vt:lpstr>
      <vt:lpstr>الاعتمادات البرامجية بجامعة الجوف</vt:lpstr>
      <vt:lpstr>الاعتمادات البرامجية بجامعة الجوف</vt:lpstr>
      <vt:lpstr>دليل استيفاء معايير الاعتماد البرامجي 2018</vt:lpstr>
      <vt:lpstr>الاطار الزمني لاستيفاء معايير الاعتماد البرامجي.</vt:lpstr>
      <vt:lpstr>الاعتمادات البرامجية بجامعة الجوف</vt:lpstr>
      <vt:lpstr>عرض تقديمي في PowerPoint</vt:lpstr>
    </vt:vector>
  </TitlesOfParts>
  <Company>Guilddesign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الجودة و الاعتماد الاكاديمي بجامعة الجوف</dc:title>
  <dc:creator>yasser ahmed</dc:creator>
  <cp:lastModifiedBy>Jozaa Eid Mansor Alshamry</cp:lastModifiedBy>
  <cp:revision>20</cp:revision>
  <dcterms:created xsi:type="dcterms:W3CDTF">2020-09-14T07:55:45Z</dcterms:created>
  <dcterms:modified xsi:type="dcterms:W3CDTF">2020-10-05T07:32:24Z</dcterms:modified>
</cp:coreProperties>
</file>